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76" r:id="rId6"/>
    <p:sldId id="266" r:id="rId7"/>
    <p:sldId id="274" r:id="rId8"/>
    <p:sldId id="268" r:id="rId9"/>
    <p:sldId id="273" r:id="rId10"/>
    <p:sldId id="269" r:id="rId11"/>
    <p:sldId id="285" r:id="rId12"/>
    <p:sldId id="270" r:id="rId13"/>
    <p:sldId id="280" r:id="rId14"/>
    <p:sldId id="281" r:id="rId15"/>
    <p:sldId id="282" r:id="rId16"/>
    <p:sldId id="283" r:id="rId17"/>
    <p:sldId id="284" r:id="rId18"/>
    <p:sldId id="271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DFF"/>
    <a:srgbClr val="080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3ABE3-C5A1-4218-BA95-95C60C3513E2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179F7728-7488-4919-AF72-38A377278C53}">
      <dgm:prSet phldrT="[Texte]" custT="1"/>
      <dgm:spPr/>
      <dgm:t>
        <a:bodyPr/>
        <a:lstStyle/>
        <a:p>
          <a:r>
            <a:rPr lang="fr-FR" sz="1800" dirty="0" smtClean="0"/>
            <a:t>proposer une activité à caractère professionnel </a:t>
          </a:r>
          <a:endParaRPr lang="fr-FR" sz="1800" dirty="0"/>
        </a:p>
      </dgm:t>
    </dgm:pt>
    <dgm:pt modelId="{552EC387-1678-4B98-BECC-83670E63B743}" type="parTrans" cxnId="{CF1BC2CB-6C26-4A89-B16E-A22F48218073}">
      <dgm:prSet/>
      <dgm:spPr/>
      <dgm:t>
        <a:bodyPr/>
        <a:lstStyle/>
        <a:p>
          <a:endParaRPr lang="fr-FR"/>
        </a:p>
      </dgm:t>
    </dgm:pt>
    <dgm:pt modelId="{09B4D12E-A107-4900-8E4F-65F517F8477B}" type="sibTrans" cxnId="{CF1BC2CB-6C26-4A89-B16E-A22F48218073}">
      <dgm:prSet/>
      <dgm:spPr/>
      <dgm:t>
        <a:bodyPr/>
        <a:lstStyle/>
        <a:p>
          <a:endParaRPr lang="fr-FR"/>
        </a:p>
      </dgm:t>
    </dgm:pt>
    <dgm:pt modelId="{72345A22-133E-48E3-9212-9955D6E5C924}">
      <dgm:prSet phldrT="[Texte]" custT="1"/>
      <dgm:spPr/>
      <dgm:t>
        <a:bodyPr/>
        <a:lstStyle/>
        <a:p>
          <a:r>
            <a:rPr lang="fr-FR" sz="1800" dirty="0" smtClean="0"/>
            <a:t>offrir un soutien médico-social et éducatif</a:t>
          </a:r>
          <a:endParaRPr lang="fr-FR" sz="1800" dirty="0"/>
        </a:p>
      </dgm:t>
    </dgm:pt>
    <dgm:pt modelId="{4DE7BBCC-BFA9-4404-B410-73ED39F02F0D}" type="parTrans" cxnId="{2B6B814B-C2F3-497C-93A4-A06A40CC0823}">
      <dgm:prSet/>
      <dgm:spPr/>
      <dgm:t>
        <a:bodyPr/>
        <a:lstStyle/>
        <a:p>
          <a:endParaRPr lang="fr-FR"/>
        </a:p>
      </dgm:t>
    </dgm:pt>
    <dgm:pt modelId="{D8C29423-BDB0-48E5-9E37-CC31BC960B1C}" type="sibTrans" cxnId="{2B6B814B-C2F3-497C-93A4-A06A40CC0823}">
      <dgm:prSet/>
      <dgm:spPr/>
      <dgm:t>
        <a:bodyPr/>
        <a:lstStyle/>
        <a:p>
          <a:endParaRPr lang="fr-FR"/>
        </a:p>
      </dgm:t>
    </dgm:pt>
    <dgm:pt modelId="{EAC0DFCE-461F-4D4C-9DCD-ABDEE38DFFE5}">
      <dgm:prSet phldrT="[Texte]"/>
      <dgm:spPr/>
      <dgm:t>
        <a:bodyPr/>
        <a:lstStyle/>
        <a:p>
          <a:r>
            <a:rPr lang="fr-FR" dirty="0" smtClean="0"/>
            <a:t>favoriser un épanouissement personnel et une intégration sociale</a:t>
          </a:r>
          <a:endParaRPr lang="fr-FR" dirty="0"/>
        </a:p>
      </dgm:t>
    </dgm:pt>
    <dgm:pt modelId="{DFF37E52-5DC4-4BF6-9F05-4933220D5053}" type="parTrans" cxnId="{80693012-5BDD-499F-BCAE-789701FBE17F}">
      <dgm:prSet/>
      <dgm:spPr/>
      <dgm:t>
        <a:bodyPr/>
        <a:lstStyle/>
        <a:p>
          <a:endParaRPr lang="fr-FR"/>
        </a:p>
      </dgm:t>
    </dgm:pt>
    <dgm:pt modelId="{3F0DCCA1-961A-4A11-A4DE-0C392604996F}" type="sibTrans" cxnId="{80693012-5BDD-499F-BCAE-789701FBE17F}">
      <dgm:prSet/>
      <dgm:spPr/>
      <dgm:t>
        <a:bodyPr/>
        <a:lstStyle/>
        <a:p>
          <a:endParaRPr lang="fr-FR"/>
        </a:p>
      </dgm:t>
    </dgm:pt>
    <dgm:pt modelId="{BBC62AF0-798D-4537-BD78-C5B79163AEA7}" type="pres">
      <dgm:prSet presAssocID="{3B43ABE3-C5A1-4218-BA95-95C60C3513E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AB0F4BA-9058-46DD-B918-58B78A0712CE}" type="pres">
      <dgm:prSet presAssocID="{179F7728-7488-4919-AF72-38A377278C53}" presName="Accent1" presStyleCnt="0"/>
      <dgm:spPr/>
      <dgm:t>
        <a:bodyPr/>
        <a:lstStyle/>
        <a:p>
          <a:endParaRPr lang="fr-FR"/>
        </a:p>
      </dgm:t>
    </dgm:pt>
    <dgm:pt modelId="{EE9951D2-C80E-4544-81A8-8E7DB88B932C}" type="pres">
      <dgm:prSet presAssocID="{179F7728-7488-4919-AF72-38A377278C53}" presName="Accent" presStyleLbl="node1" presStyleIdx="0" presStyleCnt="3" custAng="13724627" custLinFactNeighborX="-37864" custLinFactNeighborY="-5120"/>
      <dgm:spPr/>
      <dgm:t>
        <a:bodyPr/>
        <a:lstStyle/>
        <a:p>
          <a:endParaRPr lang="fr-FR"/>
        </a:p>
      </dgm:t>
    </dgm:pt>
    <dgm:pt modelId="{31820A4D-8C47-471A-9F5C-E4956AE391BF}" type="pres">
      <dgm:prSet presAssocID="{179F7728-7488-4919-AF72-38A377278C53}" presName="Parent1" presStyleLbl="revTx" presStyleIdx="0" presStyleCnt="3" custScaleX="101645" custScaleY="191909" custLinFactNeighborX="-65109" custLinFactNeighborY="-238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4E9D1B-3B53-4B90-BBBF-20A379304EE3}" type="pres">
      <dgm:prSet presAssocID="{72345A22-133E-48E3-9212-9955D6E5C924}" presName="Accent2" presStyleCnt="0"/>
      <dgm:spPr/>
      <dgm:t>
        <a:bodyPr/>
        <a:lstStyle/>
        <a:p>
          <a:endParaRPr lang="fr-FR"/>
        </a:p>
      </dgm:t>
    </dgm:pt>
    <dgm:pt modelId="{57E517E1-2B3A-46A7-A50B-0E6C058786C9}" type="pres">
      <dgm:prSet presAssocID="{72345A22-133E-48E3-9212-9955D6E5C924}" presName="Accent" presStyleLbl="node1" presStyleIdx="1" presStyleCnt="3" custAng="2524599" custLinFactNeighborX="67228" custLinFactNeighborY="-62518"/>
      <dgm:spPr/>
      <dgm:t>
        <a:bodyPr/>
        <a:lstStyle/>
        <a:p>
          <a:endParaRPr lang="fr-FR"/>
        </a:p>
      </dgm:t>
    </dgm:pt>
    <dgm:pt modelId="{FBA3A216-20F4-4FA2-A1A3-426B98099961}" type="pres">
      <dgm:prSet presAssocID="{72345A22-133E-48E3-9212-9955D6E5C924}" presName="Parent2" presStyleLbl="revTx" presStyleIdx="1" presStyleCnt="3" custScaleY="154255" custLinFactX="23302" custLinFactY="-100000" custLinFactNeighborX="100000" custLinFactNeighborY="-1437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9A9B22-C5B5-475D-B94F-EDB93FF63142}" type="pres">
      <dgm:prSet presAssocID="{EAC0DFCE-461F-4D4C-9DCD-ABDEE38DFFE5}" presName="Accent3" presStyleCnt="0"/>
      <dgm:spPr/>
      <dgm:t>
        <a:bodyPr/>
        <a:lstStyle/>
        <a:p>
          <a:endParaRPr lang="fr-FR"/>
        </a:p>
      </dgm:t>
    </dgm:pt>
    <dgm:pt modelId="{C91E2DBA-FE8B-477D-8DEC-0C79258A188C}" type="pres">
      <dgm:prSet presAssocID="{EAC0DFCE-461F-4D4C-9DCD-ABDEE38DFFE5}" presName="Accent" presStyleLbl="node1" presStyleIdx="2" presStyleCnt="3" custAng="7690522" custLinFactNeighborX="68918" custLinFactNeighborY="-78072"/>
      <dgm:spPr/>
      <dgm:t>
        <a:bodyPr/>
        <a:lstStyle/>
        <a:p>
          <a:endParaRPr lang="fr-FR"/>
        </a:p>
      </dgm:t>
    </dgm:pt>
    <dgm:pt modelId="{39710D9B-E893-4939-8B39-19DC629C72A0}" type="pres">
      <dgm:prSet presAssocID="{EAC0DFCE-461F-4D4C-9DCD-ABDEE38DFFE5}" presName="Parent3" presStyleLbl="revTx" presStyleIdx="2" presStyleCnt="3" custScaleY="167624" custLinFactX="6893" custLinFactY="-100000" custLinFactNeighborX="100000" custLinFactNeighborY="-1437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AAA922-965E-4C08-94E3-C6CC949C5D4B}" type="presOf" srcId="{EAC0DFCE-461F-4D4C-9DCD-ABDEE38DFFE5}" destId="{39710D9B-E893-4939-8B39-19DC629C72A0}" srcOrd="0" destOrd="0" presId="urn:microsoft.com/office/officeart/2009/layout/CircleArrowProcess"/>
    <dgm:cxn modelId="{F3BA015E-7383-4435-B9B2-33C2597F7FAA}" type="presOf" srcId="{72345A22-133E-48E3-9212-9955D6E5C924}" destId="{FBA3A216-20F4-4FA2-A1A3-426B98099961}" srcOrd="0" destOrd="0" presId="urn:microsoft.com/office/officeart/2009/layout/CircleArrowProcess"/>
    <dgm:cxn modelId="{C9841B9B-9ACB-4411-956C-40009A54B9FD}" type="presOf" srcId="{179F7728-7488-4919-AF72-38A377278C53}" destId="{31820A4D-8C47-471A-9F5C-E4956AE391BF}" srcOrd="0" destOrd="0" presId="urn:microsoft.com/office/officeart/2009/layout/CircleArrowProcess"/>
    <dgm:cxn modelId="{80693012-5BDD-499F-BCAE-789701FBE17F}" srcId="{3B43ABE3-C5A1-4218-BA95-95C60C3513E2}" destId="{EAC0DFCE-461F-4D4C-9DCD-ABDEE38DFFE5}" srcOrd="2" destOrd="0" parTransId="{DFF37E52-5DC4-4BF6-9F05-4933220D5053}" sibTransId="{3F0DCCA1-961A-4A11-A4DE-0C392604996F}"/>
    <dgm:cxn modelId="{2B6B814B-C2F3-497C-93A4-A06A40CC0823}" srcId="{3B43ABE3-C5A1-4218-BA95-95C60C3513E2}" destId="{72345A22-133E-48E3-9212-9955D6E5C924}" srcOrd="1" destOrd="0" parTransId="{4DE7BBCC-BFA9-4404-B410-73ED39F02F0D}" sibTransId="{D8C29423-BDB0-48E5-9E37-CC31BC960B1C}"/>
    <dgm:cxn modelId="{955E9181-321A-41E0-99F1-DF4436B24DAD}" type="presOf" srcId="{3B43ABE3-C5A1-4218-BA95-95C60C3513E2}" destId="{BBC62AF0-798D-4537-BD78-C5B79163AEA7}" srcOrd="0" destOrd="0" presId="urn:microsoft.com/office/officeart/2009/layout/CircleArrowProcess"/>
    <dgm:cxn modelId="{CF1BC2CB-6C26-4A89-B16E-A22F48218073}" srcId="{3B43ABE3-C5A1-4218-BA95-95C60C3513E2}" destId="{179F7728-7488-4919-AF72-38A377278C53}" srcOrd="0" destOrd="0" parTransId="{552EC387-1678-4B98-BECC-83670E63B743}" sibTransId="{09B4D12E-A107-4900-8E4F-65F517F8477B}"/>
    <dgm:cxn modelId="{E857205F-5531-4A46-BA81-67D362AE4045}" type="presParOf" srcId="{BBC62AF0-798D-4537-BD78-C5B79163AEA7}" destId="{AAB0F4BA-9058-46DD-B918-58B78A0712CE}" srcOrd="0" destOrd="0" presId="urn:microsoft.com/office/officeart/2009/layout/CircleArrowProcess"/>
    <dgm:cxn modelId="{F3BDA5A4-D4C5-412A-9F16-86B985147C37}" type="presParOf" srcId="{AAB0F4BA-9058-46DD-B918-58B78A0712CE}" destId="{EE9951D2-C80E-4544-81A8-8E7DB88B932C}" srcOrd="0" destOrd="0" presId="urn:microsoft.com/office/officeart/2009/layout/CircleArrowProcess"/>
    <dgm:cxn modelId="{235E2CA3-050A-4ECA-A310-E0A414D65789}" type="presParOf" srcId="{BBC62AF0-798D-4537-BD78-C5B79163AEA7}" destId="{31820A4D-8C47-471A-9F5C-E4956AE391BF}" srcOrd="1" destOrd="0" presId="urn:microsoft.com/office/officeart/2009/layout/CircleArrowProcess"/>
    <dgm:cxn modelId="{ABB40A33-878D-4CD0-91D4-9145A4EA4138}" type="presParOf" srcId="{BBC62AF0-798D-4537-BD78-C5B79163AEA7}" destId="{094E9D1B-3B53-4B90-BBBF-20A379304EE3}" srcOrd="2" destOrd="0" presId="urn:microsoft.com/office/officeart/2009/layout/CircleArrowProcess"/>
    <dgm:cxn modelId="{1CA2C115-3CC5-4742-BD24-5A077F514F42}" type="presParOf" srcId="{094E9D1B-3B53-4B90-BBBF-20A379304EE3}" destId="{57E517E1-2B3A-46A7-A50B-0E6C058786C9}" srcOrd="0" destOrd="0" presId="urn:microsoft.com/office/officeart/2009/layout/CircleArrowProcess"/>
    <dgm:cxn modelId="{AA5CA825-B816-4E49-B296-04962BC64813}" type="presParOf" srcId="{BBC62AF0-798D-4537-BD78-C5B79163AEA7}" destId="{FBA3A216-20F4-4FA2-A1A3-426B98099961}" srcOrd="3" destOrd="0" presId="urn:microsoft.com/office/officeart/2009/layout/CircleArrowProcess"/>
    <dgm:cxn modelId="{607364C2-C048-46C6-8569-F9677D5D46AE}" type="presParOf" srcId="{BBC62AF0-798D-4537-BD78-C5B79163AEA7}" destId="{CE9A9B22-C5B5-475D-B94F-EDB93FF63142}" srcOrd="4" destOrd="0" presId="urn:microsoft.com/office/officeart/2009/layout/CircleArrowProcess"/>
    <dgm:cxn modelId="{D94F3C6E-8B39-4533-A71A-3412688A3FB7}" type="presParOf" srcId="{CE9A9B22-C5B5-475D-B94F-EDB93FF63142}" destId="{C91E2DBA-FE8B-477D-8DEC-0C79258A188C}" srcOrd="0" destOrd="0" presId="urn:microsoft.com/office/officeart/2009/layout/CircleArrowProcess"/>
    <dgm:cxn modelId="{0449F62D-FDA1-4679-9EA5-C389E2FAFD60}" type="presParOf" srcId="{BBC62AF0-798D-4537-BD78-C5B79163AEA7}" destId="{39710D9B-E893-4939-8B39-19DC629C72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20 personnes expérimentées à votre service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Déduction fiscale d’unité bénéficiaires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01BDAE21-946E-4074-9903-B24698347439}" type="presOf" srcId="{14334025-53D1-4278-92C2-2A48D32BB545}" destId="{917E50E1-8470-4AD6-80EC-02C89300A723}" srcOrd="0" destOrd="0" presId="urn:microsoft.com/office/officeart/2005/8/layout/default#5"/>
    <dgm:cxn modelId="{B4104E9D-C95B-4EDC-9D0E-0861117D86C4}" type="presOf" srcId="{91F41C9C-4886-4E46-8D19-20683CBD8FC7}" destId="{5D2FB052-194E-4179-8576-A07FE0FAB565}" srcOrd="0" destOrd="0" presId="urn:microsoft.com/office/officeart/2005/8/layout/default#5"/>
    <dgm:cxn modelId="{08313E69-CD78-405B-A8E7-226B0B9EAB59}" type="presOf" srcId="{3D87F1B9-DC5B-44DF-82A1-A25EAD686C3F}" destId="{8AA6B9BB-4FBF-4B1F-96BA-BE487ED7C2C5}" srcOrd="0" destOrd="0" presId="urn:microsoft.com/office/officeart/2005/8/layout/default#5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70E5251E-759D-4F95-88FB-800857F1D737}" type="presParOf" srcId="{5D2FB052-194E-4179-8576-A07FE0FAB565}" destId="{917E50E1-8470-4AD6-80EC-02C89300A723}" srcOrd="0" destOrd="0" presId="urn:microsoft.com/office/officeart/2005/8/layout/default#5"/>
    <dgm:cxn modelId="{39C84BD8-2C31-44ED-8644-D254078A36ED}" type="presParOf" srcId="{5D2FB052-194E-4179-8576-A07FE0FAB565}" destId="{479EA6B6-956D-4720-9D6B-354741DAFA23}" srcOrd="1" destOrd="0" presId="urn:microsoft.com/office/officeart/2005/8/layout/default#5"/>
    <dgm:cxn modelId="{05F70CF1-2DDC-44E3-87EA-E7504393E6D0}" type="presParOf" srcId="{5D2FB052-194E-4179-8576-A07FE0FAB565}" destId="{8AA6B9BB-4FBF-4B1F-96BA-BE487ED7C2C5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Réponses sur-mesure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Déduction fiscale d’unité bénéficiaires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65ED80A6-6E38-4EA7-98AB-866CDC6150EB}" type="presOf" srcId="{3D87F1B9-DC5B-44DF-82A1-A25EAD686C3F}" destId="{8AA6B9BB-4FBF-4B1F-96BA-BE487ED7C2C5}" srcOrd="0" destOrd="0" presId="urn:microsoft.com/office/officeart/2005/8/layout/default#6"/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B20EA733-E73E-4709-A555-B3E7F61BE480}" type="presOf" srcId="{14334025-53D1-4278-92C2-2A48D32BB545}" destId="{917E50E1-8470-4AD6-80EC-02C89300A723}" srcOrd="0" destOrd="0" presId="urn:microsoft.com/office/officeart/2005/8/layout/default#6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B3318EA9-995A-4E3F-9988-BEA9757F46DB}" type="presOf" srcId="{91F41C9C-4886-4E46-8D19-20683CBD8FC7}" destId="{5D2FB052-194E-4179-8576-A07FE0FAB565}" srcOrd="0" destOrd="0" presId="urn:microsoft.com/office/officeart/2005/8/layout/default#6"/>
    <dgm:cxn modelId="{BE44CDB1-BD68-46BC-A02F-3A95DC09086F}" type="presParOf" srcId="{5D2FB052-194E-4179-8576-A07FE0FAB565}" destId="{917E50E1-8470-4AD6-80EC-02C89300A723}" srcOrd="0" destOrd="0" presId="urn:microsoft.com/office/officeart/2005/8/layout/default#6"/>
    <dgm:cxn modelId="{244627F9-4756-4CA2-84B6-3C777DDC3111}" type="presParOf" srcId="{5D2FB052-194E-4179-8576-A07FE0FAB565}" destId="{479EA6B6-956D-4720-9D6B-354741DAFA23}" srcOrd="1" destOrd="0" presId="urn:microsoft.com/office/officeart/2005/8/layout/default#6"/>
    <dgm:cxn modelId="{ABBACF71-6DFF-4AC4-9B5E-E77AC8CDC0D8}" type="presParOf" srcId="{5D2FB052-194E-4179-8576-A07FE0FAB565}" destId="{8AA6B9BB-4FBF-4B1F-96BA-BE487ED7C2C5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Livraison offerte à partir de 10 plateaux*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Déduction fiscale d’unité bénéficiaires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188DF526-64CC-4F67-BDF1-64F653B3CEF9}" type="presOf" srcId="{14334025-53D1-4278-92C2-2A48D32BB545}" destId="{917E50E1-8470-4AD6-80EC-02C89300A723}" srcOrd="0" destOrd="0" presId="urn:microsoft.com/office/officeart/2005/8/layout/default#7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BC4525DF-C4BC-47E3-914F-092F5BECFD36}" type="presOf" srcId="{3D87F1B9-DC5B-44DF-82A1-A25EAD686C3F}" destId="{8AA6B9BB-4FBF-4B1F-96BA-BE487ED7C2C5}" srcOrd="0" destOrd="0" presId="urn:microsoft.com/office/officeart/2005/8/layout/default#7"/>
    <dgm:cxn modelId="{CE0909C9-4163-4816-958A-59ED7480693B}" type="presOf" srcId="{91F41C9C-4886-4E46-8D19-20683CBD8FC7}" destId="{5D2FB052-194E-4179-8576-A07FE0FAB565}" srcOrd="0" destOrd="0" presId="urn:microsoft.com/office/officeart/2005/8/layout/default#7"/>
    <dgm:cxn modelId="{EB7C2F20-560C-4EB6-B627-2E1D869F1F60}" type="presParOf" srcId="{5D2FB052-194E-4179-8576-A07FE0FAB565}" destId="{917E50E1-8470-4AD6-80EC-02C89300A723}" srcOrd="0" destOrd="0" presId="urn:microsoft.com/office/officeart/2005/8/layout/default#7"/>
    <dgm:cxn modelId="{9FE95DFB-4D0D-482E-BAB2-5B24BD40BD7D}" type="presParOf" srcId="{5D2FB052-194E-4179-8576-A07FE0FAB565}" destId="{479EA6B6-956D-4720-9D6B-354741DAFA23}" srcOrd="1" destOrd="0" presId="urn:microsoft.com/office/officeart/2005/8/layout/default#7"/>
    <dgm:cxn modelId="{F25DC9F1-DEDD-40CB-BBF6-E4B0D8BC77FF}" type="presParOf" srcId="{5D2FB052-194E-4179-8576-A07FE0FAB565}" destId="{8AA6B9BB-4FBF-4B1F-96BA-BE487ED7C2C5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B3A2D-70B6-48E9-A5F9-92D5AFDC343A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F05F2F5-88D3-4095-BBC8-6128DC1256D8}">
      <dgm:prSet phldrT="[Texte]"/>
      <dgm:spPr/>
      <dgm:t>
        <a:bodyPr/>
        <a:lstStyle/>
        <a:p>
          <a:r>
            <a:rPr lang="fr-FR" dirty="0" smtClean="0"/>
            <a:t>78 Travailleurs en situation de handicap</a:t>
          </a:r>
          <a:endParaRPr lang="fr-FR" dirty="0"/>
        </a:p>
      </dgm:t>
    </dgm:pt>
    <dgm:pt modelId="{49938138-D4E0-4679-9DA9-ABDA90F6B411}" type="parTrans" cxnId="{5911C2E5-5E17-4865-9ED0-8D701C4A037A}">
      <dgm:prSet/>
      <dgm:spPr/>
      <dgm:t>
        <a:bodyPr/>
        <a:lstStyle/>
        <a:p>
          <a:endParaRPr lang="fr-FR"/>
        </a:p>
      </dgm:t>
    </dgm:pt>
    <dgm:pt modelId="{F9E1608D-1CDC-4225-876A-8478401C74FA}" type="sibTrans" cxnId="{5911C2E5-5E17-4865-9ED0-8D701C4A037A}">
      <dgm:prSet/>
      <dgm:spPr/>
      <dgm:t>
        <a:bodyPr/>
        <a:lstStyle/>
        <a:p>
          <a:endParaRPr lang="fr-FR"/>
        </a:p>
      </dgm:t>
    </dgm:pt>
    <dgm:pt modelId="{9E62BEAD-CFF0-4DD9-82AA-60B2E3BFCA4C}">
      <dgm:prSet phldrT="[Texte]" custT="1"/>
      <dgm:spPr/>
      <dgm:t>
        <a:bodyPr/>
        <a:lstStyle/>
        <a:p>
          <a:r>
            <a:rPr lang="fr-FR" sz="1600" dirty="0" smtClean="0"/>
            <a:t>1 Directeur et                    1 Directeur Adjoint</a:t>
          </a:r>
          <a:endParaRPr lang="fr-FR" sz="1600" dirty="0"/>
        </a:p>
      </dgm:t>
    </dgm:pt>
    <dgm:pt modelId="{DFA3D415-2145-450F-A3EE-4A0A4BD966B5}" type="parTrans" cxnId="{96C5CC63-5ED7-4119-BCDC-E2568D88D467}">
      <dgm:prSet/>
      <dgm:spPr/>
      <dgm:t>
        <a:bodyPr/>
        <a:lstStyle/>
        <a:p>
          <a:endParaRPr lang="fr-FR"/>
        </a:p>
      </dgm:t>
    </dgm:pt>
    <dgm:pt modelId="{AD020C7F-ABCA-4249-8684-941C24455548}" type="sibTrans" cxnId="{96C5CC63-5ED7-4119-BCDC-E2568D88D467}">
      <dgm:prSet/>
      <dgm:spPr/>
      <dgm:t>
        <a:bodyPr/>
        <a:lstStyle/>
        <a:p>
          <a:endParaRPr lang="fr-FR"/>
        </a:p>
      </dgm:t>
    </dgm:pt>
    <dgm:pt modelId="{1AFE0C49-B546-44DD-A68A-BAF33B815F80}">
      <dgm:prSet phldrT="[Texte]" custT="1"/>
      <dgm:spPr/>
      <dgm:t>
        <a:bodyPr/>
        <a:lstStyle/>
        <a:p>
          <a:r>
            <a:rPr lang="fr-FR" sz="1470" b="1" u="sng" baseline="0" dirty="0" smtClean="0"/>
            <a:t>Ateliers :</a:t>
          </a:r>
        </a:p>
        <a:p>
          <a:r>
            <a:rPr lang="fr-FR" sz="1400" dirty="0" smtClean="0"/>
            <a:t>13 Moniteurs éducateurs et 1 Cadre technique</a:t>
          </a:r>
          <a:endParaRPr lang="fr-FR" sz="1400" dirty="0"/>
        </a:p>
      </dgm:t>
    </dgm:pt>
    <dgm:pt modelId="{81771269-786E-4F5A-A7AE-21B47C2A3669}" type="parTrans" cxnId="{5FFEB295-3F38-4692-B57F-7570508E18D6}">
      <dgm:prSet/>
      <dgm:spPr/>
      <dgm:t>
        <a:bodyPr/>
        <a:lstStyle/>
        <a:p>
          <a:endParaRPr lang="fr-FR"/>
        </a:p>
      </dgm:t>
    </dgm:pt>
    <dgm:pt modelId="{8516C607-D254-44C1-B107-04ED949D1A09}" type="sibTrans" cxnId="{5FFEB295-3F38-4692-B57F-7570508E18D6}">
      <dgm:prSet/>
      <dgm:spPr/>
      <dgm:t>
        <a:bodyPr/>
        <a:lstStyle/>
        <a:p>
          <a:endParaRPr lang="fr-FR"/>
        </a:p>
      </dgm:t>
    </dgm:pt>
    <dgm:pt modelId="{358EDAC0-83D3-4867-9285-E41BEBB3585E}">
      <dgm:prSet phldrT="[Texte]" custT="1"/>
      <dgm:spPr/>
      <dgm:t>
        <a:bodyPr/>
        <a:lstStyle/>
        <a:p>
          <a:r>
            <a:rPr lang="fr-FR" sz="1360" b="1" u="sng" dirty="0" smtClean="0"/>
            <a:t>Service </a:t>
          </a:r>
          <a:r>
            <a:rPr lang="fr-FR" sz="1360" b="1" u="sng" baseline="0" dirty="0" smtClean="0"/>
            <a:t>administratif : </a:t>
          </a:r>
          <a:r>
            <a:rPr lang="fr-FR" sz="1360" baseline="0" dirty="0" smtClean="0"/>
            <a:t>3 secrétaires et 1 comptable</a:t>
          </a:r>
          <a:endParaRPr lang="fr-FR" sz="1360" baseline="0" dirty="0"/>
        </a:p>
      </dgm:t>
    </dgm:pt>
    <dgm:pt modelId="{75D7E7A4-01D8-48A1-A2DD-E00F5CE1A3EC}" type="parTrans" cxnId="{FD0D3F8E-3C31-4759-9D2E-B639EA020E37}">
      <dgm:prSet/>
      <dgm:spPr/>
      <dgm:t>
        <a:bodyPr/>
        <a:lstStyle/>
        <a:p>
          <a:endParaRPr lang="fr-FR"/>
        </a:p>
      </dgm:t>
    </dgm:pt>
    <dgm:pt modelId="{A1030080-03A4-483A-999C-0BAEA9445765}" type="sibTrans" cxnId="{FD0D3F8E-3C31-4759-9D2E-B639EA020E37}">
      <dgm:prSet/>
      <dgm:spPr/>
      <dgm:t>
        <a:bodyPr/>
        <a:lstStyle/>
        <a:p>
          <a:endParaRPr lang="fr-FR"/>
        </a:p>
      </dgm:t>
    </dgm:pt>
    <dgm:pt modelId="{B88DA734-C7DB-40B5-8BE0-1777EDB72A6F}">
      <dgm:prSet phldrT="[Texte]" custT="1"/>
      <dgm:spPr/>
      <dgm:t>
        <a:bodyPr/>
        <a:lstStyle/>
        <a:p>
          <a:r>
            <a:rPr lang="fr-FR" sz="1340" b="1" u="sng" baseline="0" dirty="0" smtClean="0"/>
            <a:t>Service Médico-social :</a:t>
          </a:r>
        </a:p>
        <a:p>
          <a:r>
            <a:rPr lang="fr-FR" sz="1340" baseline="0" dirty="0" smtClean="0"/>
            <a:t>1 Psychologue, 1 Infirmière et 1 Educateur spécialisé</a:t>
          </a:r>
          <a:endParaRPr lang="fr-FR" sz="1340" baseline="0" dirty="0"/>
        </a:p>
      </dgm:t>
    </dgm:pt>
    <dgm:pt modelId="{3B470DA0-7444-492E-BE9D-2B8970C58645}" type="parTrans" cxnId="{7EF1F92F-AE66-45C8-B028-121739A409E0}">
      <dgm:prSet/>
      <dgm:spPr/>
      <dgm:t>
        <a:bodyPr/>
        <a:lstStyle/>
        <a:p>
          <a:endParaRPr lang="fr-FR"/>
        </a:p>
      </dgm:t>
    </dgm:pt>
    <dgm:pt modelId="{F845F3D0-21A9-4C42-AF03-0E02A7EE8E25}" type="sibTrans" cxnId="{7EF1F92F-AE66-45C8-B028-121739A409E0}">
      <dgm:prSet/>
      <dgm:spPr/>
      <dgm:t>
        <a:bodyPr/>
        <a:lstStyle/>
        <a:p>
          <a:endParaRPr lang="fr-FR"/>
        </a:p>
      </dgm:t>
    </dgm:pt>
    <dgm:pt modelId="{94FE1351-1B50-408A-8248-C349B1130039}">
      <dgm:prSet phldrT="[Texte]" custT="1"/>
      <dgm:spPr/>
      <dgm:t>
        <a:bodyPr/>
        <a:lstStyle/>
        <a:p>
          <a:r>
            <a:rPr lang="fr-FR" sz="1450" b="1" u="sng" baseline="0" dirty="0" smtClean="0"/>
            <a:t>Services généraux :</a:t>
          </a:r>
        </a:p>
        <a:p>
          <a:r>
            <a:rPr lang="fr-FR" sz="1450" b="0" u="none" baseline="0" dirty="0" smtClean="0"/>
            <a:t>1 Agent </a:t>
          </a:r>
          <a:r>
            <a:rPr lang="fr-FR" sz="1450" baseline="0" dirty="0" smtClean="0"/>
            <a:t>d’entretien</a:t>
          </a:r>
          <a:endParaRPr lang="fr-FR" sz="1450" baseline="0" dirty="0"/>
        </a:p>
      </dgm:t>
    </dgm:pt>
    <dgm:pt modelId="{3534E3A2-A858-407B-A5E2-C8C32B49CE13}" type="parTrans" cxnId="{5BA65244-CA52-4C06-9748-71F6400613FF}">
      <dgm:prSet/>
      <dgm:spPr/>
      <dgm:t>
        <a:bodyPr/>
        <a:lstStyle/>
        <a:p>
          <a:endParaRPr lang="fr-FR"/>
        </a:p>
      </dgm:t>
    </dgm:pt>
    <dgm:pt modelId="{E4EF4A7F-437D-44EC-A132-64C99E283617}" type="sibTrans" cxnId="{5BA65244-CA52-4C06-9748-71F6400613FF}">
      <dgm:prSet/>
      <dgm:spPr/>
      <dgm:t>
        <a:bodyPr/>
        <a:lstStyle/>
        <a:p>
          <a:endParaRPr lang="fr-FR"/>
        </a:p>
      </dgm:t>
    </dgm:pt>
    <dgm:pt modelId="{67300090-E0F9-46FA-80D7-E46C401EC8D9}" type="pres">
      <dgm:prSet presAssocID="{A39B3A2D-70B6-48E9-A5F9-92D5AFDC34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A267ED-B69E-4BD7-B327-33DCC9B6DDFE}" type="pres">
      <dgm:prSet presAssocID="{9F05F2F5-88D3-4095-BBC8-6128DC1256D8}" presName="centerShape" presStyleLbl="node0" presStyleIdx="0" presStyleCnt="1" custLinFactNeighborX="-1573" custLinFactNeighborY="-2274"/>
      <dgm:spPr/>
      <dgm:t>
        <a:bodyPr/>
        <a:lstStyle/>
        <a:p>
          <a:endParaRPr lang="fr-FR"/>
        </a:p>
      </dgm:t>
    </dgm:pt>
    <dgm:pt modelId="{02F89CF8-65CF-4077-8E8D-E874F71EE340}" type="pres">
      <dgm:prSet presAssocID="{9E62BEAD-CFF0-4DD9-82AA-60B2E3BFCA4C}" presName="node" presStyleLbl="node1" presStyleIdx="0" presStyleCnt="5" custScaleX="133700" custScaleY="133700" custRadScaleRad="105607" custRadScaleInc="56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509039-C6C2-4783-BA0A-F550FB85436E}" type="pres">
      <dgm:prSet presAssocID="{9E62BEAD-CFF0-4DD9-82AA-60B2E3BFCA4C}" presName="dummy" presStyleCnt="0"/>
      <dgm:spPr/>
    </dgm:pt>
    <dgm:pt modelId="{3079389B-8DFF-4D2B-B8B5-1B3E3B0185F7}" type="pres">
      <dgm:prSet presAssocID="{AD020C7F-ABCA-4249-8684-941C2445554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A34A9CEA-477A-45F9-B4FE-C2CB966D40AD}" type="pres">
      <dgm:prSet presAssocID="{B88DA734-C7DB-40B5-8BE0-1777EDB72A6F}" presName="node" presStyleLbl="node1" presStyleIdx="1" presStyleCnt="5" custScaleX="133700" custScaleY="140066" custRadScaleRad="113882" custRadScaleInc="238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2B021B-F7FA-4329-BE07-05A4E3B2DDE2}" type="pres">
      <dgm:prSet presAssocID="{B88DA734-C7DB-40B5-8BE0-1777EDB72A6F}" presName="dummy" presStyleCnt="0"/>
      <dgm:spPr/>
    </dgm:pt>
    <dgm:pt modelId="{990D2464-4D9B-41D6-AED3-520BF55F810A}" type="pres">
      <dgm:prSet presAssocID="{F845F3D0-21A9-4C42-AF03-0E02A7EE8E25}" presName="sibTrans" presStyleLbl="sibTrans2D1" presStyleIdx="1" presStyleCnt="5"/>
      <dgm:spPr/>
      <dgm:t>
        <a:bodyPr/>
        <a:lstStyle/>
        <a:p>
          <a:endParaRPr lang="fr-FR"/>
        </a:p>
      </dgm:t>
    </dgm:pt>
    <dgm:pt modelId="{7BE5CD3B-584F-4DED-AFCC-08207C57AE6A}" type="pres">
      <dgm:prSet presAssocID="{1AFE0C49-B546-44DD-A68A-BAF33B815F80}" presName="node" presStyleLbl="node1" presStyleIdx="2" presStyleCnt="5" custScaleX="127333" custScaleY="1337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6B645-6681-4752-91BF-71AB49578FA2}" type="pres">
      <dgm:prSet presAssocID="{1AFE0C49-B546-44DD-A68A-BAF33B815F80}" presName="dummy" presStyleCnt="0"/>
      <dgm:spPr/>
    </dgm:pt>
    <dgm:pt modelId="{26895E6E-05D8-47E9-A404-2970487BFCE2}" type="pres">
      <dgm:prSet presAssocID="{8516C607-D254-44C1-B107-04ED949D1A0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1A2CD1BE-2C9C-49D5-976B-C92230518C21}" type="pres">
      <dgm:prSet presAssocID="{94FE1351-1B50-408A-8248-C349B1130039}" presName="node" presStyleLbl="node1" presStyleIdx="3" presStyleCnt="5" custScaleX="122598" custScaleY="1225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BEEC1-73F0-4EF9-8B43-935D72DB1365}" type="pres">
      <dgm:prSet presAssocID="{94FE1351-1B50-408A-8248-C349B1130039}" presName="dummy" presStyleCnt="0"/>
      <dgm:spPr/>
    </dgm:pt>
    <dgm:pt modelId="{85C60F35-E6E7-4910-AF91-A80D9FD10C37}" type="pres">
      <dgm:prSet presAssocID="{E4EF4A7F-437D-44EC-A132-64C99E283617}" presName="sibTrans" presStyleLbl="sibTrans2D1" presStyleIdx="3" presStyleCnt="5"/>
      <dgm:spPr/>
      <dgm:t>
        <a:bodyPr/>
        <a:lstStyle/>
        <a:p>
          <a:endParaRPr lang="fr-FR"/>
        </a:p>
      </dgm:t>
    </dgm:pt>
    <dgm:pt modelId="{AB8CA35C-9647-40DB-8EAD-1BD6B26DF6F8}" type="pres">
      <dgm:prSet presAssocID="{358EDAC0-83D3-4867-9285-E41BEBB3585E}" presName="node" presStyleLbl="node1" presStyleIdx="4" presStyleCnt="5" custScaleX="127333" custScaleY="1337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0A5DEF-6364-4548-A73C-6B3087787847}" type="pres">
      <dgm:prSet presAssocID="{358EDAC0-83D3-4867-9285-E41BEBB3585E}" presName="dummy" presStyleCnt="0"/>
      <dgm:spPr/>
    </dgm:pt>
    <dgm:pt modelId="{DBE9BA6D-DE3D-4E88-83D6-F3AF28EFCED0}" type="pres">
      <dgm:prSet presAssocID="{A1030080-03A4-483A-999C-0BAEA9445765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D2653761-1D0A-4E33-97E1-90C553AC4337}" type="presOf" srcId="{9F05F2F5-88D3-4095-BBC8-6128DC1256D8}" destId="{F2A267ED-B69E-4BD7-B327-33DCC9B6DDFE}" srcOrd="0" destOrd="0" presId="urn:microsoft.com/office/officeart/2005/8/layout/radial6"/>
    <dgm:cxn modelId="{5FFEB295-3F38-4692-B57F-7570508E18D6}" srcId="{9F05F2F5-88D3-4095-BBC8-6128DC1256D8}" destId="{1AFE0C49-B546-44DD-A68A-BAF33B815F80}" srcOrd="2" destOrd="0" parTransId="{81771269-786E-4F5A-A7AE-21B47C2A3669}" sibTransId="{8516C607-D254-44C1-B107-04ED949D1A09}"/>
    <dgm:cxn modelId="{1C2CA0F9-254A-498B-8793-7FB38797737E}" type="presOf" srcId="{AD020C7F-ABCA-4249-8684-941C24455548}" destId="{3079389B-8DFF-4D2B-B8B5-1B3E3B0185F7}" srcOrd="0" destOrd="0" presId="urn:microsoft.com/office/officeart/2005/8/layout/radial6"/>
    <dgm:cxn modelId="{0BCB5005-E2F1-4B82-B305-3C4E56678D08}" type="presOf" srcId="{A1030080-03A4-483A-999C-0BAEA9445765}" destId="{DBE9BA6D-DE3D-4E88-83D6-F3AF28EFCED0}" srcOrd="0" destOrd="0" presId="urn:microsoft.com/office/officeart/2005/8/layout/radial6"/>
    <dgm:cxn modelId="{851D6EE8-C22F-47FE-BCC5-F875F53FC5A9}" type="presOf" srcId="{8516C607-D254-44C1-B107-04ED949D1A09}" destId="{26895E6E-05D8-47E9-A404-2970487BFCE2}" srcOrd="0" destOrd="0" presId="urn:microsoft.com/office/officeart/2005/8/layout/radial6"/>
    <dgm:cxn modelId="{96C5CC63-5ED7-4119-BCDC-E2568D88D467}" srcId="{9F05F2F5-88D3-4095-BBC8-6128DC1256D8}" destId="{9E62BEAD-CFF0-4DD9-82AA-60B2E3BFCA4C}" srcOrd="0" destOrd="0" parTransId="{DFA3D415-2145-450F-A3EE-4A0A4BD966B5}" sibTransId="{AD020C7F-ABCA-4249-8684-941C24455548}"/>
    <dgm:cxn modelId="{5BA65244-CA52-4C06-9748-71F6400613FF}" srcId="{9F05F2F5-88D3-4095-BBC8-6128DC1256D8}" destId="{94FE1351-1B50-408A-8248-C349B1130039}" srcOrd="3" destOrd="0" parTransId="{3534E3A2-A858-407B-A5E2-C8C32B49CE13}" sibTransId="{E4EF4A7F-437D-44EC-A132-64C99E283617}"/>
    <dgm:cxn modelId="{5911C2E5-5E17-4865-9ED0-8D701C4A037A}" srcId="{A39B3A2D-70B6-48E9-A5F9-92D5AFDC343A}" destId="{9F05F2F5-88D3-4095-BBC8-6128DC1256D8}" srcOrd="0" destOrd="0" parTransId="{49938138-D4E0-4679-9DA9-ABDA90F6B411}" sibTransId="{F9E1608D-1CDC-4225-876A-8478401C74FA}"/>
    <dgm:cxn modelId="{D052DC73-03B3-4F68-A473-AC90F8BC4D62}" type="presOf" srcId="{9E62BEAD-CFF0-4DD9-82AA-60B2E3BFCA4C}" destId="{02F89CF8-65CF-4077-8E8D-E874F71EE340}" srcOrd="0" destOrd="0" presId="urn:microsoft.com/office/officeart/2005/8/layout/radial6"/>
    <dgm:cxn modelId="{7EF1F92F-AE66-45C8-B028-121739A409E0}" srcId="{9F05F2F5-88D3-4095-BBC8-6128DC1256D8}" destId="{B88DA734-C7DB-40B5-8BE0-1777EDB72A6F}" srcOrd="1" destOrd="0" parTransId="{3B470DA0-7444-492E-BE9D-2B8970C58645}" sibTransId="{F845F3D0-21A9-4C42-AF03-0E02A7EE8E25}"/>
    <dgm:cxn modelId="{F3D33BD0-1B39-4112-8CE1-D923EAF10584}" type="presOf" srcId="{94FE1351-1B50-408A-8248-C349B1130039}" destId="{1A2CD1BE-2C9C-49D5-976B-C92230518C21}" srcOrd="0" destOrd="0" presId="urn:microsoft.com/office/officeart/2005/8/layout/radial6"/>
    <dgm:cxn modelId="{FD0D3F8E-3C31-4759-9D2E-B639EA020E37}" srcId="{9F05F2F5-88D3-4095-BBC8-6128DC1256D8}" destId="{358EDAC0-83D3-4867-9285-E41BEBB3585E}" srcOrd="4" destOrd="0" parTransId="{75D7E7A4-01D8-48A1-A2DD-E00F5CE1A3EC}" sibTransId="{A1030080-03A4-483A-999C-0BAEA9445765}"/>
    <dgm:cxn modelId="{C7486546-7DB0-46BC-A050-8C7FC1A63029}" type="presOf" srcId="{B88DA734-C7DB-40B5-8BE0-1777EDB72A6F}" destId="{A34A9CEA-477A-45F9-B4FE-C2CB966D40AD}" srcOrd="0" destOrd="0" presId="urn:microsoft.com/office/officeart/2005/8/layout/radial6"/>
    <dgm:cxn modelId="{E55AD21C-7045-4FA7-A599-ECC7FDEA80ED}" type="presOf" srcId="{358EDAC0-83D3-4867-9285-E41BEBB3585E}" destId="{AB8CA35C-9647-40DB-8EAD-1BD6B26DF6F8}" srcOrd="0" destOrd="0" presId="urn:microsoft.com/office/officeart/2005/8/layout/radial6"/>
    <dgm:cxn modelId="{5EB2B7DE-D80F-404E-AAB3-2CD3DFA5AC31}" type="presOf" srcId="{F845F3D0-21A9-4C42-AF03-0E02A7EE8E25}" destId="{990D2464-4D9B-41D6-AED3-520BF55F810A}" srcOrd="0" destOrd="0" presId="urn:microsoft.com/office/officeart/2005/8/layout/radial6"/>
    <dgm:cxn modelId="{81BFAA56-21E2-4DDF-9376-9F2E967696DF}" type="presOf" srcId="{1AFE0C49-B546-44DD-A68A-BAF33B815F80}" destId="{7BE5CD3B-584F-4DED-AFCC-08207C57AE6A}" srcOrd="0" destOrd="0" presId="urn:microsoft.com/office/officeart/2005/8/layout/radial6"/>
    <dgm:cxn modelId="{1CF4B220-D045-4808-92A4-6ADFFAEE0D93}" type="presOf" srcId="{E4EF4A7F-437D-44EC-A132-64C99E283617}" destId="{85C60F35-E6E7-4910-AF91-A80D9FD10C37}" srcOrd="0" destOrd="0" presId="urn:microsoft.com/office/officeart/2005/8/layout/radial6"/>
    <dgm:cxn modelId="{66E3D0ED-AD2D-4D23-9F69-6B5D4817347F}" type="presOf" srcId="{A39B3A2D-70B6-48E9-A5F9-92D5AFDC343A}" destId="{67300090-E0F9-46FA-80D7-E46C401EC8D9}" srcOrd="0" destOrd="0" presId="urn:microsoft.com/office/officeart/2005/8/layout/radial6"/>
    <dgm:cxn modelId="{F08B98EB-DC7D-4074-A6DC-DEAFA2E7D009}" type="presParOf" srcId="{67300090-E0F9-46FA-80D7-E46C401EC8D9}" destId="{F2A267ED-B69E-4BD7-B327-33DCC9B6DDFE}" srcOrd="0" destOrd="0" presId="urn:microsoft.com/office/officeart/2005/8/layout/radial6"/>
    <dgm:cxn modelId="{C3955A2A-478F-4944-A4DD-86F6875FCA23}" type="presParOf" srcId="{67300090-E0F9-46FA-80D7-E46C401EC8D9}" destId="{02F89CF8-65CF-4077-8E8D-E874F71EE340}" srcOrd="1" destOrd="0" presId="urn:microsoft.com/office/officeart/2005/8/layout/radial6"/>
    <dgm:cxn modelId="{02DC2E58-CB66-469C-B0C8-77CBDE16475B}" type="presParOf" srcId="{67300090-E0F9-46FA-80D7-E46C401EC8D9}" destId="{45509039-C6C2-4783-BA0A-F550FB85436E}" srcOrd="2" destOrd="0" presId="urn:microsoft.com/office/officeart/2005/8/layout/radial6"/>
    <dgm:cxn modelId="{5ECFB4CC-AE66-4338-B1DC-8863E1C9CAE4}" type="presParOf" srcId="{67300090-E0F9-46FA-80D7-E46C401EC8D9}" destId="{3079389B-8DFF-4D2B-B8B5-1B3E3B0185F7}" srcOrd="3" destOrd="0" presId="urn:microsoft.com/office/officeart/2005/8/layout/radial6"/>
    <dgm:cxn modelId="{E9033A20-6184-47D1-B19D-3EFC409B7DD9}" type="presParOf" srcId="{67300090-E0F9-46FA-80D7-E46C401EC8D9}" destId="{A34A9CEA-477A-45F9-B4FE-C2CB966D40AD}" srcOrd="4" destOrd="0" presId="urn:microsoft.com/office/officeart/2005/8/layout/radial6"/>
    <dgm:cxn modelId="{109B2180-9ECE-472B-8E60-495CE8ADA9B1}" type="presParOf" srcId="{67300090-E0F9-46FA-80D7-E46C401EC8D9}" destId="{D92B021B-F7FA-4329-BE07-05A4E3B2DDE2}" srcOrd="5" destOrd="0" presId="urn:microsoft.com/office/officeart/2005/8/layout/radial6"/>
    <dgm:cxn modelId="{99797521-1FDC-4DF8-8410-C2760C9C0657}" type="presParOf" srcId="{67300090-E0F9-46FA-80D7-E46C401EC8D9}" destId="{990D2464-4D9B-41D6-AED3-520BF55F810A}" srcOrd="6" destOrd="0" presId="urn:microsoft.com/office/officeart/2005/8/layout/radial6"/>
    <dgm:cxn modelId="{5833090C-1ABE-4B41-8709-BF7D219875FF}" type="presParOf" srcId="{67300090-E0F9-46FA-80D7-E46C401EC8D9}" destId="{7BE5CD3B-584F-4DED-AFCC-08207C57AE6A}" srcOrd="7" destOrd="0" presId="urn:microsoft.com/office/officeart/2005/8/layout/radial6"/>
    <dgm:cxn modelId="{64A281BB-97DB-4C1C-97B8-287E3ABFAE00}" type="presParOf" srcId="{67300090-E0F9-46FA-80D7-E46C401EC8D9}" destId="{5266B645-6681-4752-91BF-71AB49578FA2}" srcOrd="8" destOrd="0" presId="urn:microsoft.com/office/officeart/2005/8/layout/radial6"/>
    <dgm:cxn modelId="{66A76FDE-016F-49D3-8707-C13E1CA7CD74}" type="presParOf" srcId="{67300090-E0F9-46FA-80D7-E46C401EC8D9}" destId="{26895E6E-05D8-47E9-A404-2970487BFCE2}" srcOrd="9" destOrd="0" presId="urn:microsoft.com/office/officeart/2005/8/layout/radial6"/>
    <dgm:cxn modelId="{1DDC7F62-F3AF-4FA0-95AB-FF10E3605227}" type="presParOf" srcId="{67300090-E0F9-46FA-80D7-E46C401EC8D9}" destId="{1A2CD1BE-2C9C-49D5-976B-C92230518C21}" srcOrd="10" destOrd="0" presId="urn:microsoft.com/office/officeart/2005/8/layout/radial6"/>
    <dgm:cxn modelId="{F6E1096E-C552-4640-844F-2BFF2DB0E1A6}" type="presParOf" srcId="{67300090-E0F9-46FA-80D7-E46C401EC8D9}" destId="{A0EBEEC1-73F0-4EF9-8B43-935D72DB1365}" srcOrd="11" destOrd="0" presId="urn:microsoft.com/office/officeart/2005/8/layout/radial6"/>
    <dgm:cxn modelId="{EF99EBEC-99E9-47CD-87BC-A1DF7CB1B049}" type="presParOf" srcId="{67300090-E0F9-46FA-80D7-E46C401EC8D9}" destId="{85C60F35-E6E7-4910-AF91-A80D9FD10C37}" srcOrd="12" destOrd="0" presId="urn:microsoft.com/office/officeart/2005/8/layout/radial6"/>
    <dgm:cxn modelId="{D00A9BAC-025F-4189-8CFA-F0B3CF61919D}" type="presParOf" srcId="{67300090-E0F9-46FA-80D7-E46C401EC8D9}" destId="{AB8CA35C-9647-40DB-8EAD-1BD6B26DF6F8}" srcOrd="13" destOrd="0" presId="urn:microsoft.com/office/officeart/2005/8/layout/radial6"/>
    <dgm:cxn modelId="{3F5746B3-9A04-42D8-8B55-50652B62F636}" type="presParOf" srcId="{67300090-E0F9-46FA-80D7-E46C401EC8D9}" destId="{F60A5DEF-6364-4548-A73C-6B3087787847}" srcOrd="14" destOrd="0" presId="urn:microsoft.com/office/officeart/2005/8/layout/radial6"/>
    <dgm:cxn modelId="{AEC05FC8-BCD2-4E5C-B3B0-CF63154DD23A}" type="presParOf" srcId="{67300090-E0F9-46FA-80D7-E46C401EC8D9}" destId="{DBE9BA6D-DE3D-4E88-83D6-F3AF28EFCED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16A4F-6CDC-4DE0-9F3C-AF5FBCF3BF09}" type="doc">
      <dgm:prSet loTypeId="urn:microsoft.com/office/officeart/2005/8/layout/venn1" loCatId="relationship" qsTypeId="urn:microsoft.com/office/officeart/2005/8/quickstyle/simple5" qsCatId="simple" csTypeId="urn:microsoft.com/office/officeart/2005/8/colors/colorful1#3" csCatId="colorful" phldr="1"/>
      <dgm:spPr/>
    </dgm:pt>
    <dgm:pt modelId="{DCB5AB3B-F2E5-4D54-AF19-1817617037E0}">
      <dgm:prSet phldrT="[Texte]"/>
      <dgm:spPr/>
      <dgm:t>
        <a:bodyPr/>
        <a:lstStyle/>
        <a:p>
          <a:r>
            <a:rPr lang="fr-FR" b="1" u="sng" dirty="0" smtClean="0">
              <a:solidFill>
                <a:schemeClr val="bg1"/>
              </a:solidFill>
            </a:rPr>
            <a:t>Site René Cassin :</a:t>
          </a:r>
        </a:p>
        <a:p>
          <a:r>
            <a:rPr lang="fr-FR" dirty="0" smtClean="0">
              <a:solidFill>
                <a:schemeClr val="bg1"/>
              </a:solidFill>
            </a:rPr>
            <a:t>Administratif, </a:t>
          </a:r>
        </a:p>
        <a:p>
          <a:r>
            <a:rPr lang="fr-FR" dirty="0" smtClean="0">
              <a:solidFill>
                <a:schemeClr val="bg1"/>
              </a:solidFill>
            </a:rPr>
            <a:t>Agro-alimentaire</a:t>
          </a:r>
        </a:p>
        <a:p>
          <a:endParaRPr lang="fr-FR" dirty="0">
            <a:solidFill>
              <a:schemeClr val="bg1"/>
            </a:solidFill>
          </a:endParaRPr>
        </a:p>
      </dgm:t>
    </dgm:pt>
    <dgm:pt modelId="{C8F725C5-CCF7-4D6B-A4ED-2BAD6E628479}" type="parTrans" cxnId="{41D4651E-3044-4821-8642-CE638A7C7E6C}">
      <dgm:prSet/>
      <dgm:spPr/>
      <dgm:t>
        <a:bodyPr/>
        <a:lstStyle/>
        <a:p>
          <a:endParaRPr lang="fr-FR"/>
        </a:p>
      </dgm:t>
    </dgm:pt>
    <dgm:pt modelId="{84F93865-F745-4FCF-86FB-F66A73DFF547}" type="sibTrans" cxnId="{41D4651E-3044-4821-8642-CE638A7C7E6C}">
      <dgm:prSet/>
      <dgm:spPr/>
      <dgm:t>
        <a:bodyPr/>
        <a:lstStyle/>
        <a:p>
          <a:endParaRPr lang="fr-FR"/>
        </a:p>
      </dgm:t>
    </dgm:pt>
    <dgm:pt modelId="{BA0D10E0-7083-4249-8539-3A860A76C633}">
      <dgm:prSet phldrT="[Texte]"/>
      <dgm:spPr/>
      <dgm:t>
        <a:bodyPr/>
        <a:lstStyle/>
        <a:p>
          <a:pPr marL="0" indent="0"/>
          <a:r>
            <a:rPr lang="fr-FR" b="1" u="sng" dirty="0" smtClean="0">
              <a:solidFill>
                <a:schemeClr val="bg1"/>
              </a:solidFill>
            </a:rPr>
            <a:t>Site ZAC de </a:t>
          </a:r>
          <a:r>
            <a:rPr lang="fr-FR" b="1" u="sng" dirty="0" err="1" smtClean="0">
              <a:solidFill>
                <a:schemeClr val="bg1"/>
              </a:solidFill>
            </a:rPr>
            <a:t>Nombel</a:t>
          </a:r>
          <a:r>
            <a:rPr lang="fr-FR" b="1" u="sng" dirty="0" smtClean="0">
              <a:solidFill>
                <a:schemeClr val="bg1"/>
              </a:solidFill>
            </a:rPr>
            <a:t> : </a:t>
          </a:r>
        </a:p>
        <a:p>
          <a:r>
            <a:rPr lang="fr-FR" dirty="0" smtClean="0">
              <a:solidFill>
                <a:schemeClr val="bg1"/>
              </a:solidFill>
            </a:rPr>
            <a:t>Unité de Production Culinaire, légumerie</a:t>
          </a:r>
          <a:endParaRPr lang="fr-FR" dirty="0">
            <a:solidFill>
              <a:schemeClr val="bg1"/>
            </a:solidFill>
          </a:endParaRPr>
        </a:p>
      </dgm:t>
    </dgm:pt>
    <dgm:pt modelId="{0F246D6D-B731-4F68-BAC7-06D99280C21F}" type="parTrans" cxnId="{B58F6C9D-9BD2-44A8-B2BF-71CCEA7581A3}">
      <dgm:prSet/>
      <dgm:spPr/>
      <dgm:t>
        <a:bodyPr/>
        <a:lstStyle/>
        <a:p>
          <a:endParaRPr lang="fr-FR"/>
        </a:p>
      </dgm:t>
    </dgm:pt>
    <dgm:pt modelId="{FDDA086A-7F1E-47B8-85E7-2E8627B8190F}" type="sibTrans" cxnId="{B58F6C9D-9BD2-44A8-B2BF-71CCEA7581A3}">
      <dgm:prSet/>
      <dgm:spPr/>
      <dgm:t>
        <a:bodyPr/>
        <a:lstStyle/>
        <a:p>
          <a:endParaRPr lang="fr-FR"/>
        </a:p>
      </dgm:t>
    </dgm:pt>
    <dgm:pt modelId="{91277D5A-5699-466B-B4E7-381846406F93}">
      <dgm:prSet phldrT="[Texte]"/>
      <dgm:spPr/>
      <dgm:t>
        <a:bodyPr/>
        <a:lstStyle/>
        <a:p>
          <a:r>
            <a:rPr lang="fr-FR" b="1" u="sng" dirty="0" smtClean="0">
              <a:solidFill>
                <a:schemeClr val="bg1"/>
              </a:solidFill>
            </a:rPr>
            <a:t>Site Prairies Hautes :</a:t>
          </a:r>
        </a:p>
        <a:p>
          <a:r>
            <a:rPr lang="fr-FR" dirty="0" smtClean="0">
              <a:solidFill>
                <a:schemeClr val="bg1"/>
              </a:solidFill>
            </a:rPr>
            <a:t>Menuiserie</a:t>
          </a:r>
          <a:endParaRPr lang="fr-FR" dirty="0">
            <a:solidFill>
              <a:schemeClr val="bg1"/>
            </a:solidFill>
          </a:endParaRPr>
        </a:p>
      </dgm:t>
    </dgm:pt>
    <dgm:pt modelId="{5414841D-11E0-495A-9794-2B63B28E661E}" type="parTrans" cxnId="{A6FAD5E0-1DF7-4488-8809-47E63D4DB185}">
      <dgm:prSet/>
      <dgm:spPr/>
      <dgm:t>
        <a:bodyPr/>
        <a:lstStyle/>
        <a:p>
          <a:endParaRPr lang="fr-FR"/>
        </a:p>
      </dgm:t>
    </dgm:pt>
    <dgm:pt modelId="{A33DD3A3-5136-4D17-8535-06566766F8C5}" type="sibTrans" cxnId="{A6FAD5E0-1DF7-4488-8809-47E63D4DB185}">
      <dgm:prSet/>
      <dgm:spPr/>
      <dgm:t>
        <a:bodyPr/>
        <a:lstStyle/>
        <a:p>
          <a:endParaRPr lang="fr-FR"/>
        </a:p>
      </dgm:t>
    </dgm:pt>
    <dgm:pt modelId="{2CC7B032-44D4-49D9-A48C-644D01299C37}" type="pres">
      <dgm:prSet presAssocID="{04616A4F-6CDC-4DE0-9F3C-AF5FBCF3BF09}" presName="compositeShape" presStyleCnt="0">
        <dgm:presLayoutVars>
          <dgm:chMax val="7"/>
          <dgm:dir/>
          <dgm:resizeHandles val="exact"/>
        </dgm:presLayoutVars>
      </dgm:prSet>
      <dgm:spPr/>
    </dgm:pt>
    <dgm:pt modelId="{6BFE0573-908F-4D5E-93B1-BDABF9A1B8BC}" type="pres">
      <dgm:prSet presAssocID="{DCB5AB3B-F2E5-4D54-AF19-1817617037E0}" presName="circ1" presStyleLbl="vennNode1" presStyleIdx="0" presStyleCnt="3" custLinFactNeighborX="-451" custLinFactNeighborY="-6460"/>
      <dgm:spPr/>
      <dgm:t>
        <a:bodyPr/>
        <a:lstStyle/>
        <a:p>
          <a:endParaRPr lang="fr-FR"/>
        </a:p>
      </dgm:t>
    </dgm:pt>
    <dgm:pt modelId="{1D07CDBC-2C11-4D2E-B761-AC53157E1652}" type="pres">
      <dgm:prSet presAssocID="{DCB5AB3B-F2E5-4D54-AF19-1817617037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676D0B-2FD6-46A8-B77A-A8BC701956F4}" type="pres">
      <dgm:prSet presAssocID="{BA0D10E0-7083-4249-8539-3A860A76C633}" presName="circ2" presStyleLbl="vennNode1" presStyleIdx="1" presStyleCnt="3"/>
      <dgm:spPr/>
      <dgm:t>
        <a:bodyPr/>
        <a:lstStyle/>
        <a:p>
          <a:endParaRPr lang="fr-FR"/>
        </a:p>
      </dgm:t>
    </dgm:pt>
    <dgm:pt modelId="{B0704272-CB2A-4330-A906-D4AC338CA203}" type="pres">
      <dgm:prSet presAssocID="{BA0D10E0-7083-4249-8539-3A860A76C6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223AC-8EB7-4091-88F5-BE920B939EE8}" type="pres">
      <dgm:prSet presAssocID="{91277D5A-5699-466B-B4E7-381846406F93}" presName="circ3" presStyleLbl="vennNode1" presStyleIdx="2" presStyleCnt="3"/>
      <dgm:spPr/>
      <dgm:t>
        <a:bodyPr/>
        <a:lstStyle/>
        <a:p>
          <a:endParaRPr lang="fr-FR"/>
        </a:p>
      </dgm:t>
    </dgm:pt>
    <dgm:pt modelId="{9E0CE73E-C14B-46B8-837B-759C27F53A89}" type="pres">
      <dgm:prSet presAssocID="{91277D5A-5699-466B-B4E7-381846406F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6232E5-EC72-437A-B867-E1F2010D719A}" type="presOf" srcId="{BA0D10E0-7083-4249-8539-3A860A76C633}" destId="{35676D0B-2FD6-46A8-B77A-A8BC701956F4}" srcOrd="0" destOrd="0" presId="urn:microsoft.com/office/officeart/2005/8/layout/venn1"/>
    <dgm:cxn modelId="{A6FAD5E0-1DF7-4488-8809-47E63D4DB185}" srcId="{04616A4F-6CDC-4DE0-9F3C-AF5FBCF3BF09}" destId="{91277D5A-5699-466B-B4E7-381846406F93}" srcOrd="2" destOrd="0" parTransId="{5414841D-11E0-495A-9794-2B63B28E661E}" sibTransId="{A33DD3A3-5136-4D17-8535-06566766F8C5}"/>
    <dgm:cxn modelId="{93E97B59-39AA-45AD-9430-3805F9D0AC75}" type="presOf" srcId="{91277D5A-5699-466B-B4E7-381846406F93}" destId="{1CC223AC-8EB7-4091-88F5-BE920B939EE8}" srcOrd="0" destOrd="0" presId="urn:microsoft.com/office/officeart/2005/8/layout/venn1"/>
    <dgm:cxn modelId="{41D4651E-3044-4821-8642-CE638A7C7E6C}" srcId="{04616A4F-6CDC-4DE0-9F3C-AF5FBCF3BF09}" destId="{DCB5AB3B-F2E5-4D54-AF19-1817617037E0}" srcOrd="0" destOrd="0" parTransId="{C8F725C5-CCF7-4D6B-A4ED-2BAD6E628479}" sibTransId="{84F93865-F745-4FCF-86FB-F66A73DFF547}"/>
    <dgm:cxn modelId="{1584676E-4C26-4A6D-B8F4-6F368123F791}" type="presOf" srcId="{DCB5AB3B-F2E5-4D54-AF19-1817617037E0}" destId="{1D07CDBC-2C11-4D2E-B761-AC53157E1652}" srcOrd="1" destOrd="0" presId="urn:microsoft.com/office/officeart/2005/8/layout/venn1"/>
    <dgm:cxn modelId="{A5664790-7ADA-4950-A600-6576926F88C2}" type="presOf" srcId="{DCB5AB3B-F2E5-4D54-AF19-1817617037E0}" destId="{6BFE0573-908F-4D5E-93B1-BDABF9A1B8BC}" srcOrd="0" destOrd="0" presId="urn:microsoft.com/office/officeart/2005/8/layout/venn1"/>
    <dgm:cxn modelId="{C00ADAD6-233C-4556-9329-D1CAFF60AEE8}" type="presOf" srcId="{BA0D10E0-7083-4249-8539-3A860A76C633}" destId="{B0704272-CB2A-4330-A906-D4AC338CA203}" srcOrd="1" destOrd="0" presId="urn:microsoft.com/office/officeart/2005/8/layout/venn1"/>
    <dgm:cxn modelId="{1FD6A16D-37CF-4B2E-B690-276B6000A097}" type="presOf" srcId="{91277D5A-5699-466B-B4E7-381846406F93}" destId="{9E0CE73E-C14B-46B8-837B-759C27F53A89}" srcOrd="1" destOrd="0" presId="urn:microsoft.com/office/officeart/2005/8/layout/venn1"/>
    <dgm:cxn modelId="{B58F6C9D-9BD2-44A8-B2BF-71CCEA7581A3}" srcId="{04616A4F-6CDC-4DE0-9F3C-AF5FBCF3BF09}" destId="{BA0D10E0-7083-4249-8539-3A860A76C633}" srcOrd="1" destOrd="0" parTransId="{0F246D6D-B731-4F68-BAC7-06D99280C21F}" sibTransId="{FDDA086A-7F1E-47B8-85E7-2E8627B8190F}"/>
    <dgm:cxn modelId="{0F0B223A-9DE4-4590-9D75-26CDCD5F1C98}" type="presOf" srcId="{04616A4F-6CDC-4DE0-9F3C-AF5FBCF3BF09}" destId="{2CC7B032-44D4-49D9-A48C-644D01299C37}" srcOrd="0" destOrd="0" presId="urn:microsoft.com/office/officeart/2005/8/layout/venn1"/>
    <dgm:cxn modelId="{CC3F880D-AFDC-4EF3-ABCF-681AB893EE1D}" type="presParOf" srcId="{2CC7B032-44D4-49D9-A48C-644D01299C37}" destId="{6BFE0573-908F-4D5E-93B1-BDABF9A1B8BC}" srcOrd="0" destOrd="0" presId="urn:microsoft.com/office/officeart/2005/8/layout/venn1"/>
    <dgm:cxn modelId="{023E6823-BB39-4141-9FF1-33B210D3665C}" type="presParOf" srcId="{2CC7B032-44D4-49D9-A48C-644D01299C37}" destId="{1D07CDBC-2C11-4D2E-B761-AC53157E1652}" srcOrd="1" destOrd="0" presId="urn:microsoft.com/office/officeart/2005/8/layout/venn1"/>
    <dgm:cxn modelId="{239E0892-D7DF-418A-A5EF-366796322344}" type="presParOf" srcId="{2CC7B032-44D4-49D9-A48C-644D01299C37}" destId="{35676D0B-2FD6-46A8-B77A-A8BC701956F4}" srcOrd="2" destOrd="0" presId="urn:microsoft.com/office/officeart/2005/8/layout/venn1"/>
    <dgm:cxn modelId="{E41AF7B3-D068-490E-8C3B-28786DCFF1E4}" type="presParOf" srcId="{2CC7B032-44D4-49D9-A48C-644D01299C37}" destId="{B0704272-CB2A-4330-A906-D4AC338CA203}" srcOrd="3" destOrd="0" presId="urn:microsoft.com/office/officeart/2005/8/layout/venn1"/>
    <dgm:cxn modelId="{66DD1D27-0039-4ACE-ACB5-C042E542184A}" type="presParOf" srcId="{2CC7B032-44D4-49D9-A48C-644D01299C37}" destId="{1CC223AC-8EB7-4091-88F5-BE920B939EE8}" srcOrd="4" destOrd="0" presId="urn:microsoft.com/office/officeart/2005/8/layout/venn1"/>
    <dgm:cxn modelId="{0DAECA11-CDF1-4659-85E8-DDE2B3CB594D}" type="presParOf" srcId="{2CC7B032-44D4-49D9-A48C-644D01299C37}" destId="{9E0CE73E-C14B-46B8-837B-759C27F53A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F1181-0BCD-402E-89FB-B329EBD93C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2415C286-1AF1-4887-8481-CE6C5B286EEA}">
      <dgm:prSet phldrT="[Texte]" custT="1"/>
      <dgm:spPr/>
      <dgm:t>
        <a:bodyPr/>
        <a:lstStyle/>
        <a:p>
          <a:r>
            <a:rPr lang="fr-FR" sz="2000" b="1" dirty="0" smtClean="0"/>
            <a:t>ESAT Montclairjoie </a:t>
          </a:r>
          <a:r>
            <a:rPr lang="fr-FR" sz="1900" dirty="0" smtClean="0"/>
            <a:t>(Etablissement et Service d’Aide par le Travail)</a:t>
          </a:r>
          <a:endParaRPr lang="fr-FR" sz="1900" dirty="0"/>
        </a:p>
      </dgm:t>
    </dgm:pt>
    <dgm:pt modelId="{F893ACEB-5BC5-4DE4-8DBD-E4AA8B8E606C}" type="parTrans" cxnId="{DD5300C8-5AAF-4A5A-B7FA-D92CD17F2218}">
      <dgm:prSet/>
      <dgm:spPr/>
      <dgm:t>
        <a:bodyPr/>
        <a:lstStyle/>
        <a:p>
          <a:endParaRPr lang="fr-FR"/>
        </a:p>
      </dgm:t>
    </dgm:pt>
    <dgm:pt modelId="{1DE0B7ED-E4FA-4C7D-947F-A6592EA0A291}" type="sibTrans" cxnId="{DD5300C8-5AAF-4A5A-B7FA-D92CD17F2218}">
      <dgm:prSet/>
      <dgm:spPr/>
      <dgm:t>
        <a:bodyPr/>
        <a:lstStyle/>
        <a:p>
          <a:endParaRPr lang="fr-FR"/>
        </a:p>
      </dgm:t>
    </dgm:pt>
    <dgm:pt modelId="{E00B31E2-9B6E-4993-A8E0-867D68D165D6}">
      <dgm:prSet phldrT="[Texte]" custT="1"/>
      <dgm:spPr/>
      <dgm:t>
        <a:bodyPr/>
        <a:lstStyle/>
        <a:p>
          <a:r>
            <a:rPr lang="fr-FR" sz="2000" b="1" dirty="0" smtClean="0"/>
            <a:t>SAVS de la Vallée du Lot </a:t>
          </a:r>
          <a:r>
            <a:rPr lang="fr-FR" sz="1900" dirty="0" smtClean="0"/>
            <a:t>(Service d’Accompagnement à la Vie Sociale)</a:t>
          </a:r>
          <a:endParaRPr lang="fr-FR" sz="1900" dirty="0"/>
        </a:p>
      </dgm:t>
    </dgm:pt>
    <dgm:pt modelId="{5EB61491-DD35-40D3-832E-9C662570C073}" type="parTrans" cxnId="{1D0C98AE-CCB5-42D3-9634-077F3FA21290}">
      <dgm:prSet/>
      <dgm:spPr/>
      <dgm:t>
        <a:bodyPr/>
        <a:lstStyle/>
        <a:p>
          <a:endParaRPr lang="fr-FR"/>
        </a:p>
      </dgm:t>
    </dgm:pt>
    <dgm:pt modelId="{A7B161A9-F7F1-4271-957F-B9764236B6C8}" type="sibTrans" cxnId="{1D0C98AE-CCB5-42D3-9634-077F3FA21290}">
      <dgm:prSet/>
      <dgm:spPr/>
      <dgm:t>
        <a:bodyPr/>
        <a:lstStyle/>
        <a:p>
          <a:endParaRPr lang="fr-FR"/>
        </a:p>
      </dgm:t>
    </dgm:pt>
    <dgm:pt modelId="{28FF0E2F-5A9F-47F8-9AEB-690A7F80DFAC}">
      <dgm:prSet custT="1"/>
      <dgm:spPr/>
      <dgm:t>
        <a:bodyPr/>
        <a:lstStyle/>
        <a:p>
          <a:r>
            <a:rPr lang="fr-FR" sz="2400" dirty="0" smtClean="0"/>
            <a:t>Foyer d’Hébergement Montclairjoie</a:t>
          </a:r>
          <a:endParaRPr lang="fr-FR" sz="2400" dirty="0"/>
        </a:p>
      </dgm:t>
    </dgm:pt>
    <dgm:pt modelId="{56A52AD0-CA00-4398-BFE7-2FFDEF9F1DF1}" type="parTrans" cxnId="{33F3C800-E4AD-40A4-B59D-1D06011FAF68}">
      <dgm:prSet/>
      <dgm:spPr/>
      <dgm:t>
        <a:bodyPr/>
        <a:lstStyle/>
        <a:p>
          <a:endParaRPr lang="fr-FR"/>
        </a:p>
      </dgm:t>
    </dgm:pt>
    <dgm:pt modelId="{FCC9710B-34F5-447B-82D4-50EC76E6104E}" type="sibTrans" cxnId="{33F3C800-E4AD-40A4-B59D-1D06011FAF68}">
      <dgm:prSet/>
      <dgm:spPr/>
      <dgm:t>
        <a:bodyPr/>
        <a:lstStyle/>
        <a:p>
          <a:endParaRPr lang="fr-FR"/>
        </a:p>
      </dgm:t>
    </dgm:pt>
    <dgm:pt modelId="{E4322F9C-06CE-4780-B061-4D304A9D28C5}">
      <dgm:prSet custT="1"/>
      <dgm:spPr/>
      <dgm:t>
        <a:bodyPr/>
        <a:lstStyle/>
        <a:p>
          <a:r>
            <a:rPr lang="fr-FR" sz="2000" b="1" dirty="0" smtClean="0"/>
            <a:t>FO &amp; FAM Maison Saint Paul </a:t>
          </a:r>
          <a:r>
            <a:rPr lang="fr-FR" sz="1900" dirty="0" smtClean="0"/>
            <a:t>(Foyer Occupationnel &amp; Foyer d’Accueil Médicalisé)</a:t>
          </a:r>
          <a:endParaRPr lang="fr-FR" sz="1900" dirty="0"/>
        </a:p>
      </dgm:t>
    </dgm:pt>
    <dgm:pt modelId="{4CE3D5CE-B5B3-4352-B998-7F377F6640F3}" type="parTrans" cxnId="{4B7C9E60-3C89-4397-8993-4AD361BFF945}">
      <dgm:prSet/>
      <dgm:spPr/>
      <dgm:t>
        <a:bodyPr/>
        <a:lstStyle/>
        <a:p>
          <a:endParaRPr lang="fr-FR"/>
        </a:p>
      </dgm:t>
    </dgm:pt>
    <dgm:pt modelId="{6055264E-C37A-48D2-A1BE-BB0AA77311D0}" type="sibTrans" cxnId="{4B7C9E60-3C89-4397-8993-4AD361BFF945}">
      <dgm:prSet/>
      <dgm:spPr/>
      <dgm:t>
        <a:bodyPr/>
        <a:lstStyle/>
        <a:p>
          <a:endParaRPr lang="fr-FR"/>
        </a:p>
      </dgm:t>
    </dgm:pt>
    <dgm:pt modelId="{202E17EA-BBF7-488E-B70A-BCF19F3BD968}">
      <dgm:prSet/>
      <dgm:spPr/>
      <dgm:t>
        <a:bodyPr/>
        <a:lstStyle/>
        <a:p>
          <a:r>
            <a:rPr lang="fr-FR" b="1" dirty="0" smtClean="0"/>
            <a:t>IME Montclairjoie </a:t>
          </a:r>
          <a:r>
            <a:rPr lang="fr-FR" dirty="0" smtClean="0"/>
            <a:t>(Institut Médico-Educatif)</a:t>
          </a:r>
          <a:endParaRPr lang="fr-FR" dirty="0"/>
        </a:p>
      </dgm:t>
    </dgm:pt>
    <dgm:pt modelId="{7F2C2390-6AF3-4F7D-B0AF-743C94DEB8A7}" type="parTrans" cxnId="{823AD963-9813-48E5-AF40-72505A99EDD5}">
      <dgm:prSet/>
      <dgm:spPr/>
      <dgm:t>
        <a:bodyPr/>
        <a:lstStyle/>
        <a:p>
          <a:endParaRPr lang="fr-FR"/>
        </a:p>
      </dgm:t>
    </dgm:pt>
    <dgm:pt modelId="{B5CE035D-4EE1-4563-AF15-860843FF037B}" type="sibTrans" cxnId="{823AD963-9813-48E5-AF40-72505A99EDD5}">
      <dgm:prSet/>
      <dgm:spPr/>
      <dgm:t>
        <a:bodyPr/>
        <a:lstStyle/>
        <a:p>
          <a:endParaRPr lang="fr-FR"/>
        </a:p>
      </dgm:t>
    </dgm:pt>
    <dgm:pt modelId="{D5469E2E-1020-4AE3-8D68-7582D6E4C2A4}">
      <dgm:prSet/>
      <dgm:spPr/>
      <dgm:t>
        <a:bodyPr/>
        <a:lstStyle/>
        <a:p>
          <a:r>
            <a:rPr lang="fr-FR" b="1" dirty="0" smtClean="0"/>
            <a:t>SESSAD Lou </a:t>
          </a:r>
          <a:r>
            <a:rPr lang="fr-FR" b="1" dirty="0" err="1" smtClean="0"/>
            <a:t>Roucal</a:t>
          </a:r>
          <a:r>
            <a:rPr lang="fr-FR" b="1" dirty="0" smtClean="0"/>
            <a:t> </a:t>
          </a:r>
          <a:r>
            <a:rPr lang="fr-FR" dirty="0" smtClean="0"/>
            <a:t>(Service d’Education et de Soins à Domicile)</a:t>
          </a:r>
          <a:endParaRPr lang="fr-FR" dirty="0"/>
        </a:p>
      </dgm:t>
    </dgm:pt>
    <dgm:pt modelId="{A413F3F7-5620-46E9-8E53-9EABB3C4AE33}" type="parTrans" cxnId="{0868FCFB-F990-4C43-B752-7AAF406B93C4}">
      <dgm:prSet/>
      <dgm:spPr/>
      <dgm:t>
        <a:bodyPr/>
        <a:lstStyle/>
        <a:p>
          <a:endParaRPr lang="fr-FR"/>
        </a:p>
      </dgm:t>
    </dgm:pt>
    <dgm:pt modelId="{4BA12943-7A38-4040-B53F-0F0D692474D7}" type="sibTrans" cxnId="{0868FCFB-F990-4C43-B752-7AAF406B93C4}">
      <dgm:prSet/>
      <dgm:spPr/>
      <dgm:t>
        <a:bodyPr/>
        <a:lstStyle/>
        <a:p>
          <a:endParaRPr lang="fr-FR"/>
        </a:p>
      </dgm:t>
    </dgm:pt>
    <dgm:pt modelId="{0C388BCC-21A5-43B6-8A37-D663F337712B}" type="pres">
      <dgm:prSet presAssocID="{04BF1181-0BCD-402E-89FB-B329EBD93C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7B7EBA13-8D51-40CF-BE5E-DAAC950E12BA}" type="pres">
      <dgm:prSet presAssocID="{04BF1181-0BCD-402E-89FB-B329EBD93C71}" presName="Name1" presStyleCnt="0"/>
      <dgm:spPr/>
      <dgm:t>
        <a:bodyPr/>
        <a:lstStyle/>
        <a:p>
          <a:endParaRPr lang="fr-FR"/>
        </a:p>
      </dgm:t>
    </dgm:pt>
    <dgm:pt modelId="{44055AF8-D57C-479A-8AFD-A0F655558E0A}" type="pres">
      <dgm:prSet presAssocID="{04BF1181-0BCD-402E-89FB-B329EBD93C71}" presName="cycle" presStyleCnt="0"/>
      <dgm:spPr/>
      <dgm:t>
        <a:bodyPr/>
        <a:lstStyle/>
        <a:p>
          <a:endParaRPr lang="fr-FR"/>
        </a:p>
      </dgm:t>
    </dgm:pt>
    <dgm:pt modelId="{B4852B33-B2CD-4714-8CD3-134169A0002C}" type="pres">
      <dgm:prSet presAssocID="{04BF1181-0BCD-402E-89FB-B329EBD93C71}" presName="srcNode" presStyleLbl="node1" presStyleIdx="0" presStyleCnt="6"/>
      <dgm:spPr/>
      <dgm:t>
        <a:bodyPr/>
        <a:lstStyle/>
        <a:p>
          <a:endParaRPr lang="fr-FR"/>
        </a:p>
      </dgm:t>
    </dgm:pt>
    <dgm:pt modelId="{FDF4BFAC-9E68-421F-9498-F7624F7AE50F}" type="pres">
      <dgm:prSet presAssocID="{04BF1181-0BCD-402E-89FB-B329EBD93C71}" presName="conn" presStyleLbl="parChTrans1D2" presStyleIdx="0" presStyleCnt="1"/>
      <dgm:spPr/>
      <dgm:t>
        <a:bodyPr/>
        <a:lstStyle/>
        <a:p>
          <a:endParaRPr lang="fr-FR"/>
        </a:p>
      </dgm:t>
    </dgm:pt>
    <dgm:pt modelId="{B54835CA-847C-4CD5-B626-889C22B5A629}" type="pres">
      <dgm:prSet presAssocID="{04BF1181-0BCD-402E-89FB-B329EBD93C71}" presName="extraNode" presStyleLbl="node1" presStyleIdx="0" presStyleCnt="6"/>
      <dgm:spPr/>
      <dgm:t>
        <a:bodyPr/>
        <a:lstStyle/>
        <a:p>
          <a:endParaRPr lang="fr-FR"/>
        </a:p>
      </dgm:t>
    </dgm:pt>
    <dgm:pt modelId="{8266E35D-CC5D-4843-967F-802DC184E98D}" type="pres">
      <dgm:prSet presAssocID="{04BF1181-0BCD-402E-89FB-B329EBD93C71}" presName="dstNode" presStyleLbl="node1" presStyleIdx="0" presStyleCnt="6"/>
      <dgm:spPr/>
      <dgm:t>
        <a:bodyPr/>
        <a:lstStyle/>
        <a:p>
          <a:endParaRPr lang="fr-FR"/>
        </a:p>
      </dgm:t>
    </dgm:pt>
    <dgm:pt modelId="{2B91B45C-7541-4561-BC74-0BD57077B1D4}" type="pres">
      <dgm:prSet presAssocID="{2415C286-1AF1-4887-8481-CE6C5B286EE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338FED-204B-4F27-A6E3-E7C27259F49D}" type="pres">
      <dgm:prSet presAssocID="{2415C286-1AF1-4887-8481-CE6C5B286EEA}" presName="accent_1" presStyleCnt="0"/>
      <dgm:spPr/>
      <dgm:t>
        <a:bodyPr/>
        <a:lstStyle/>
        <a:p>
          <a:endParaRPr lang="fr-FR"/>
        </a:p>
      </dgm:t>
    </dgm:pt>
    <dgm:pt modelId="{D838C84F-3ECC-47E2-BBD7-608007BC80EC}" type="pres">
      <dgm:prSet presAssocID="{2415C286-1AF1-4887-8481-CE6C5B286EEA}" presName="accentRepeatNode" presStyleLbl="solidFgAcc1" presStyleIdx="0" presStyleCnt="6"/>
      <dgm:spPr/>
      <dgm:t>
        <a:bodyPr/>
        <a:lstStyle/>
        <a:p>
          <a:endParaRPr lang="fr-FR"/>
        </a:p>
      </dgm:t>
    </dgm:pt>
    <dgm:pt modelId="{E617F830-D5DB-478D-BA4F-543F7AEF1889}" type="pres">
      <dgm:prSet presAssocID="{28FF0E2F-5A9F-47F8-9AEB-690A7F80DFA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4229C2-D745-4915-8F30-5C1885FC04C2}" type="pres">
      <dgm:prSet presAssocID="{28FF0E2F-5A9F-47F8-9AEB-690A7F80DFAC}" presName="accent_2" presStyleCnt="0"/>
      <dgm:spPr/>
      <dgm:t>
        <a:bodyPr/>
        <a:lstStyle/>
        <a:p>
          <a:endParaRPr lang="fr-FR"/>
        </a:p>
      </dgm:t>
    </dgm:pt>
    <dgm:pt modelId="{960D3712-36B5-47AD-8BF3-F0400AD0BF04}" type="pres">
      <dgm:prSet presAssocID="{28FF0E2F-5A9F-47F8-9AEB-690A7F80DFAC}" presName="accentRepeatNode" presStyleLbl="solidFgAcc1" presStyleIdx="1" presStyleCnt="6"/>
      <dgm:spPr/>
      <dgm:t>
        <a:bodyPr/>
        <a:lstStyle/>
        <a:p>
          <a:endParaRPr lang="fr-FR"/>
        </a:p>
      </dgm:t>
    </dgm:pt>
    <dgm:pt modelId="{C1C24898-3ED4-4215-A1F0-FD214C55334C}" type="pres">
      <dgm:prSet presAssocID="{E00B31E2-9B6E-4993-A8E0-867D68D165D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F939E1-5038-4603-BF9C-201AB17C4A0E}" type="pres">
      <dgm:prSet presAssocID="{E00B31E2-9B6E-4993-A8E0-867D68D165D6}" presName="accent_3" presStyleCnt="0"/>
      <dgm:spPr/>
      <dgm:t>
        <a:bodyPr/>
        <a:lstStyle/>
        <a:p>
          <a:endParaRPr lang="fr-FR"/>
        </a:p>
      </dgm:t>
    </dgm:pt>
    <dgm:pt modelId="{A2B96CF1-CE97-4DDF-AC2F-0AE67645436A}" type="pres">
      <dgm:prSet presAssocID="{E00B31E2-9B6E-4993-A8E0-867D68D165D6}" presName="accentRepeatNode" presStyleLbl="solidFgAcc1" presStyleIdx="2" presStyleCnt="6"/>
      <dgm:spPr/>
      <dgm:t>
        <a:bodyPr/>
        <a:lstStyle/>
        <a:p>
          <a:endParaRPr lang="fr-FR"/>
        </a:p>
      </dgm:t>
    </dgm:pt>
    <dgm:pt modelId="{C4BA5398-0D23-43B4-9A13-94EAF354760D}" type="pres">
      <dgm:prSet presAssocID="{E4322F9C-06CE-4780-B061-4D304A9D28C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65C2DC-C053-4EFC-BA94-5547E63C93E7}" type="pres">
      <dgm:prSet presAssocID="{E4322F9C-06CE-4780-B061-4D304A9D28C5}" presName="accent_4" presStyleCnt="0"/>
      <dgm:spPr/>
      <dgm:t>
        <a:bodyPr/>
        <a:lstStyle/>
        <a:p>
          <a:endParaRPr lang="fr-FR"/>
        </a:p>
      </dgm:t>
    </dgm:pt>
    <dgm:pt modelId="{A7A0EE0D-ABB0-4FEB-BE6F-4E6E522D8B40}" type="pres">
      <dgm:prSet presAssocID="{E4322F9C-06CE-4780-B061-4D304A9D28C5}" presName="accentRepeatNode" presStyleLbl="solidFgAcc1" presStyleIdx="3" presStyleCnt="6"/>
      <dgm:spPr/>
      <dgm:t>
        <a:bodyPr/>
        <a:lstStyle/>
        <a:p>
          <a:endParaRPr lang="fr-FR"/>
        </a:p>
      </dgm:t>
    </dgm:pt>
    <dgm:pt modelId="{670DF072-9DA4-47AC-AE2A-127DE23EE3B1}" type="pres">
      <dgm:prSet presAssocID="{202E17EA-BBF7-488E-B70A-BCF19F3BD96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430DF-DAD2-41B7-BCCB-7E90B553A9D6}" type="pres">
      <dgm:prSet presAssocID="{202E17EA-BBF7-488E-B70A-BCF19F3BD968}" presName="accent_5" presStyleCnt="0"/>
      <dgm:spPr/>
      <dgm:t>
        <a:bodyPr/>
        <a:lstStyle/>
        <a:p>
          <a:endParaRPr lang="fr-FR"/>
        </a:p>
      </dgm:t>
    </dgm:pt>
    <dgm:pt modelId="{0D38EEE4-35F3-4D29-BDFB-C373CC6DFE8B}" type="pres">
      <dgm:prSet presAssocID="{202E17EA-BBF7-488E-B70A-BCF19F3BD968}" presName="accentRepeatNode" presStyleLbl="solidFgAcc1" presStyleIdx="4" presStyleCnt="6"/>
      <dgm:spPr/>
      <dgm:t>
        <a:bodyPr/>
        <a:lstStyle/>
        <a:p>
          <a:endParaRPr lang="fr-FR"/>
        </a:p>
      </dgm:t>
    </dgm:pt>
    <dgm:pt modelId="{0B71CAC0-4DDD-49B5-9644-82BD446A7DEC}" type="pres">
      <dgm:prSet presAssocID="{D5469E2E-1020-4AE3-8D68-7582D6E4C2A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E7FA6-D70E-44EB-A1CE-DDB6D5D59114}" type="pres">
      <dgm:prSet presAssocID="{D5469E2E-1020-4AE3-8D68-7582D6E4C2A4}" presName="accent_6" presStyleCnt="0"/>
      <dgm:spPr/>
      <dgm:t>
        <a:bodyPr/>
        <a:lstStyle/>
        <a:p>
          <a:endParaRPr lang="fr-FR"/>
        </a:p>
      </dgm:t>
    </dgm:pt>
    <dgm:pt modelId="{A434A67B-0E1F-4EB1-8CFE-5C4D5CEFF418}" type="pres">
      <dgm:prSet presAssocID="{D5469E2E-1020-4AE3-8D68-7582D6E4C2A4}" presName="accentRepeatNode" presStyleLbl="solidFgAcc1" presStyleIdx="5" presStyleCnt="6"/>
      <dgm:spPr/>
      <dgm:t>
        <a:bodyPr/>
        <a:lstStyle/>
        <a:p>
          <a:endParaRPr lang="fr-FR"/>
        </a:p>
      </dgm:t>
    </dgm:pt>
  </dgm:ptLst>
  <dgm:cxnLst>
    <dgm:cxn modelId="{8586EB65-ED45-491F-AE06-3D367835E5F3}" type="presOf" srcId="{1DE0B7ED-E4FA-4C7D-947F-A6592EA0A291}" destId="{FDF4BFAC-9E68-421F-9498-F7624F7AE50F}" srcOrd="0" destOrd="0" presId="urn:microsoft.com/office/officeart/2008/layout/VerticalCurvedList"/>
    <dgm:cxn modelId="{DD5300C8-5AAF-4A5A-B7FA-D92CD17F2218}" srcId="{04BF1181-0BCD-402E-89FB-B329EBD93C71}" destId="{2415C286-1AF1-4887-8481-CE6C5B286EEA}" srcOrd="0" destOrd="0" parTransId="{F893ACEB-5BC5-4DE4-8DBD-E4AA8B8E606C}" sibTransId="{1DE0B7ED-E4FA-4C7D-947F-A6592EA0A291}"/>
    <dgm:cxn modelId="{9EC1994F-985A-4C3A-A132-6CB04A139863}" type="presOf" srcId="{2415C286-1AF1-4887-8481-CE6C5B286EEA}" destId="{2B91B45C-7541-4561-BC74-0BD57077B1D4}" srcOrd="0" destOrd="0" presId="urn:microsoft.com/office/officeart/2008/layout/VerticalCurvedList"/>
    <dgm:cxn modelId="{0868FCFB-F990-4C43-B752-7AAF406B93C4}" srcId="{04BF1181-0BCD-402E-89FB-B329EBD93C71}" destId="{D5469E2E-1020-4AE3-8D68-7582D6E4C2A4}" srcOrd="5" destOrd="0" parTransId="{A413F3F7-5620-46E9-8E53-9EABB3C4AE33}" sibTransId="{4BA12943-7A38-4040-B53F-0F0D692474D7}"/>
    <dgm:cxn modelId="{D349D3C9-7D53-4B6B-ABD3-82FD2A06B089}" type="presOf" srcId="{E4322F9C-06CE-4780-B061-4D304A9D28C5}" destId="{C4BA5398-0D23-43B4-9A13-94EAF354760D}" srcOrd="0" destOrd="0" presId="urn:microsoft.com/office/officeart/2008/layout/VerticalCurvedList"/>
    <dgm:cxn modelId="{F0D2CF88-2841-48B1-AF69-BFC8B0A93ABC}" type="presOf" srcId="{202E17EA-BBF7-488E-B70A-BCF19F3BD968}" destId="{670DF072-9DA4-47AC-AE2A-127DE23EE3B1}" srcOrd="0" destOrd="0" presId="urn:microsoft.com/office/officeart/2008/layout/VerticalCurvedList"/>
    <dgm:cxn modelId="{823AD963-9813-48E5-AF40-72505A99EDD5}" srcId="{04BF1181-0BCD-402E-89FB-B329EBD93C71}" destId="{202E17EA-BBF7-488E-B70A-BCF19F3BD968}" srcOrd="4" destOrd="0" parTransId="{7F2C2390-6AF3-4F7D-B0AF-743C94DEB8A7}" sibTransId="{B5CE035D-4EE1-4563-AF15-860843FF037B}"/>
    <dgm:cxn modelId="{4B7C9E60-3C89-4397-8993-4AD361BFF945}" srcId="{04BF1181-0BCD-402E-89FB-B329EBD93C71}" destId="{E4322F9C-06CE-4780-B061-4D304A9D28C5}" srcOrd="3" destOrd="0" parTransId="{4CE3D5CE-B5B3-4352-B998-7F377F6640F3}" sibTransId="{6055264E-C37A-48D2-A1BE-BB0AA77311D0}"/>
    <dgm:cxn modelId="{453B5F0B-47BD-4FE8-89C6-C5C131F77B01}" type="presOf" srcId="{04BF1181-0BCD-402E-89FB-B329EBD93C71}" destId="{0C388BCC-21A5-43B6-8A37-D663F337712B}" srcOrd="0" destOrd="0" presId="urn:microsoft.com/office/officeart/2008/layout/VerticalCurvedList"/>
    <dgm:cxn modelId="{F7D99283-9074-4AD8-A4F2-C76E21DA5C53}" type="presOf" srcId="{28FF0E2F-5A9F-47F8-9AEB-690A7F80DFAC}" destId="{E617F830-D5DB-478D-BA4F-543F7AEF1889}" srcOrd="0" destOrd="0" presId="urn:microsoft.com/office/officeart/2008/layout/VerticalCurvedList"/>
    <dgm:cxn modelId="{1D0C98AE-CCB5-42D3-9634-077F3FA21290}" srcId="{04BF1181-0BCD-402E-89FB-B329EBD93C71}" destId="{E00B31E2-9B6E-4993-A8E0-867D68D165D6}" srcOrd="2" destOrd="0" parTransId="{5EB61491-DD35-40D3-832E-9C662570C073}" sibTransId="{A7B161A9-F7F1-4271-957F-B9764236B6C8}"/>
    <dgm:cxn modelId="{33F3C800-E4AD-40A4-B59D-1D06011FAF68}" srcId="{04BF1181-0BCD-402E-89FB-B329EBD93C71}" destId="{28FF0E2F-5A9F-47F8-9AEB-690A7F80DFAC}" srcOrd="1" destOrd="0" parTransId="{56A52AD0-CA00-4398-BFE7-2FFDEF9F1DF1}" sibTransId="{FCC9710B-34F5-447B-82D4-50EC76E6104E}"/>
    <dgm:cxn modelId="{56C33EC5-0048-4640-965C-7F9A8BC3193F}" type="presOf" srcId="{D5469E2E-1020-4AE3-8D68-7582D6E4C2A4}" destId="{0B71CAC0-4DDD-49B5-9644-82BD446A7DEC}" srcOrd="0" destOrd="0" presId="urn:microsoft.com/office/officeart/2008/layout/VerticalCurvedList"/>
    <dgm:cxn modelId="{627B299B-66C4-4B7E-A0D0-91D3203661FB}" type="presOf" srcId="{E00B31E2-9B6E-4993-A8E0-867D68D165D6}" destId="{C1C24898-3ED4-4215-A1F0-FD214C55334C}" srcOrd="0" destOrd="0" presId="urn:microsoft.com/office/officeart/2008/layout/VerticalCurvedList"/>
    <dgm:cxn modelId="{254D602F-B06E-436B-BCDC-5E3C8B0C0B69}" type="presParOf" srcId="{0C388BCC-21A5-43B6-8A37-D663F337712B}" destId="{7B7EBA13-8D51-40CF-BE5E-DAAC950E12BA}" srcOrd="0" destOrd="0" presId="urn:microsoft.com/office/officeart/2008/layout/VerticalCurvedList"/>
    <dgm:cxn modelId="{CB9958E2-87E5-4A12-AB53-EA54878F5BCE}" type="presParOf" srcId="{7B7EBA13-8D51-40CF-BE5E-DAAC950E12BA}" destId="{44055AF8-D57C-479A-8AFD-A0F655558E0A}" srcOrd="0" destOrd="0" presId="urn:microsoft.com/office/officeart/2008/layout/VerticalCurvedList"/>
    <dgm:cxn modelId="{36E830B3-D7F4-4E1D-A891-042AF7BC0BC9}" type="presParOf" srcId="{44055AF8-D57C-479A-8AFD-A0F655558E0A}" destId="{B4852B33-B2CD-4714-8CD3-134169A0002C}" srcOrd="0" destOrd="0" presId="urn:microsoft.com/office/officeart/2008/layout/VerticalCurvedList"/>
    <dgm:cxn modelId="{F8CD1B13-D7D9-4AA5-9C6C-2A6870709D77}" type="presParOf" srcId="{44055AF8-D57C-479A-8AFD-A0F655558E0A}" destId="{FDF4BFAC-9E68-421F-9498-F7624F7AE50F}" srcOrd="1" destOrd="0" presId="urn:microsoft.com/office/officeart/2008/layout/VerticalCurvedList"/>
    <dgm:cxn modelId="{F92100EA-CFA0-40CD-A486-311F4C21D207}" type="presParOf" srcId="{44055AF8-D57C-479A-8AFD-A0F655558E0A}" destId="{B54835CA-847C-4CD5-B626-889C22B5A629}" srcOrd="2" destOrd="0" presId="urn:microsoft.com/office/officeart/2008/layout/VerticalCurvedList"/>
    <dgm:cxn modelId="{E6D924E1-AD3E-4213-A40E-02F9F2C74F9A}" type="presParOf" srcId="{44055AF8-D57C-479A-8AFD-A0F655558E0A}" destId="{8266E35D-CC5D-4843-967F-802DC184E98D}" srcOrd="3" destOrd="0" presId="urn:microsoft.com/office/officeart/2008/layout/VerticalCurvedList"/>
    <dgm:cxn modelId="{664C727F-DD15-41C4-B7ED-186A63E2355E}" type="presParOf" srcId="{7B7EBA13-8D51-40CF-BE5E-DAAC950E12BA}" destId="{2B91B45C-7541-4561-BC74-0BD57077B1D4}" srcOrd="1" destOrd="0" presId="urn:microsoft.com/office/officeart/2008/layout/VerticalCurvedList"/>
    <dgm:cxn modelId="{6FEBC5E8-D95F-4ECA-8229-082681DA2D84}" type="presParOf" srcId="{7B7EBA13-8D51-40CF-BE5E-DAAC950E12BA}" destId="{B1338FED-204B-4F27-A6E3-E7C27259F49D}" srcOrd="2" destOrd="0" presId="urn:microsoft.com/office/officeart/2008/layout/VerticalCurvedList"/>
    <dgm:cxn modelId="{72B3E09D-DE2A-40D4-B3A1-0BE973B8C302}" type="presParOf" srcId="{B1338FED-204B-4F27-A6E3-E7C27259F49D}" destId="{D838C84F-3ECC-47E2-BBD7-608007BC80EC}" srcOrd="0" destOrd="0" presId="urn:microsoft.com/office/officeart/2008/layout/VerticalCurvedList"/>
    <dgm:cxn modelId="{927C45AC-72EB-489A-8EAE-D8D61714548B}" type="presParOf" srcId="{7B7EBA13-8D51-40CF-BE5E-DAAC950E12BA}" destId="{E617F830-D5DB-478D-BA4F-543F7AEF1889}" srcOrd="3" destOrd="0" presId="urn:microsoft.com/office/officeart/2008/layout/VerticalCurvedList"/>
    <dgm:cxn modelId="{07E41E11-C33F-4C75-99E0-8CC75507BD69}" type="presParOf" srcId="{7B7EBA13-8D51-40CF-BE5E-DAAC950E12BA}" destId="{924229C2-D745-4915-8F30-5C1885FC04C2}" srcOrd="4" destOrd="0" presId="urn:microsoft.com/office/officeart/2008/layout/VerticalCurvedList"/>
    <dgm:cxn modelId="{33A4D1B1-9164-4C24-BDAD-055EB05E4F25}" type="presParOf" srcId="{924229C2-D745-4915-8F30-5C1885FC04C2}" destId="{960D3712-36B5-47AD-8BF3-F0400AD0BF04}" srcOrd="0" destOrd="0" presId="urn:microsoft.com/office/officeart/2008/layout/VerticalCurvedList"/>
    <dgm:cxn modelId="{8405B4A3-7B24-42FA-9031-09C6211FA52A}" type="presParOf" srcId="{7B7EBA13-8D51-40CF-BE5E-DAAC950E12BA}" destId="{C1C24898-3ED4-4215-A1F0-FD214C55334C}" srcOrd="5" destOrd="0" presId="urn:microsoft.com/office/officeart/2008/layout/VerticalCurvedList"/>
    <dgm:cxn modelId="{6B6B2597-8A2B-407F-8292-93EC5F939440}" type="presParOf" srcId="{7B7EBA13-8D51-40CF-BE5E-DAAC950E12BA}" destId="{00F939E1-5038-4603-BF9C-201AB17C4A0E}" srcOrd="6" destOrd="0" presId="urn:microsoft.com/office/officeart/2008/layout/VerticalCurvedList"/>
    <dgm:cxn modelId="{FA336609-09B6-46CE-A440-2FA9D8B88493}" type="presParOf" srcId="{00F939E1-5038-4603-BF9C-201AB17C4A0E}" destId="{A2B96CF1-CE97-4DDF-AC2F-0AE67645436A}" srcOrd="0" destOrd="0" presId="urn:microsoft.com/office/officeart/2008/layout/VerticalCurvedList"/>
    <dgm:cxn modelId="{2D78C807-3DEC-4050-9D79-ACB3314915A6}" type="presParOf" srcId="{7B7EBA13-8D51-40CF-BE5E-DAAC950E12BA}" destId="{C4BA5398-0D23-43B4-9A13-94EAF354760D}" srcOrd="7" destOrd="0" presId="urn:microsoft.com/office/officeart/2008/layout/VerticalCurvedList"/>
    <dgm:cxn modelId="{6FF31883-D93C-49DB-BFA4-7BC6E43E5192}" type="presParOf" srcId="{7B7EBA13-8D51-40CF-BE5E-DAAC950E12BA}" destId="{3E65C2DC-C053-4EFC-BA94-5547E63C93E7}" srcOrd="8" destOrd="0" presId="urn:microsoft.com/office/officeart/2008/layout/VerticalCurvedList"/>
    <dgm:cxn modelId="{23C3D1F8-5418-45CF-8197-BBDA4B9080EE}" type="presParOf" srcId="{3E65C2DC-C053-4EFC-BA94-5547E63C93E7}" destId="{A7A0EE0D-ABB0-4FEB-BE6F-4E6E522D8B40}" srcOrd="0" destOrd="0" presId="urn:microsoft.com/office/officeart/2008/layout/VerticalCurvedList"/>
    <dgm:cxn modelId="{C921407B-48CA-4AFD-901B-332AA60455A5}" type="presParOf" srcId="{7B7EBA13-8D51-40CF-BE5E-DAAC950E12BA}" destId="{670DF072-9DA4-47AC-AE2A-127DE23EE3B1}" srcOrd="9" destOrd="0" presId="urn:microsoft.com/office/officeart/2008/layout/VerticalCurvedList"/>
    <dgm:cxn modelId="{22B7C54F-061F-410C-B297-935E7E064285}" type="presParOf" srcId="{7B7EBA13-8D51-40CF-BE5E-DAAC950E12BA}" destId="{3D1430DF-DAD2-41B7-BCCB-7E90B553A9D6}" srcOrd="10" destOrd="0" presId="urn:microsoft.com/office/officeart/2008/layout/VerticalCurvedList"/>
    <dgm:cxn modelId="{C70CA2D1-02B9-4A42-B562-84E37A5933C3}" type="presParOf" srcId="{3D1430DF-DAD2-41B7-BCCB-7E90B553A9D6}" destId="{0D38EEE4-35F3-4D29-BDFB-C373CC6DFE8B}" srcOrd="0" destOrd="0" presId="urn:microsoft.com/office/officeart/2008/layout/VerticalCurvedList"/>
    <dgm:cxn modelId="{BA889EBC-9145-4F03-8C65-F07C74DF0AE5}" type="presParOf" srcId="{7B7EBA13-8D51-40CF-BE5E-DAAC950E12BA}" destId="{0B71CAC0-4DDD-49B5-9644-82BD446A7DEC}" srcOrd="11" destOrd="0" presId="urn:microsoft.com/office/officeart/2008/layout/VerticalCurvedList"/>
    <dgm:cxn modelId="{12E61E0B-D739-4B22-9BE6-B15575BF62B5}" type="presParOf" srcId="{7B7EBA13-8D51-40CF-BE5E-DAAC950E12BA}" destId="{31DE7FA6-D70E-44EB-A1CE-DDB6D5D59114}" srcOrd="12" destOrd="0" presId="urn:microsoft.com/office/officeart/2008/layout/VerticalCurvedList"/>
    <dgm:cxn modelId="{6D4429FF-A789-44BD-BB34-F0BFFFFAD551}" type="presParOf" srcId="{31DE7FA6-D70E-44EB-A1CE-DDB6D5D59114}" destId="{A434A67B-0E1F-4EB1-8CFE-5C4D5CEFF4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20 personnes expérimentées à votre service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1500 m2 d’atelier et de stockage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AEA5290C-B96F-4122-AA0D-E15E5B70093E}" type="presOf" srcId="{3D87F1B9-DC5B-44DF-82A1-A25EAD686C3F}" destId="{8AA6B9BB-4FBF-4B1F-96BA-BE487ED7C2C5}" srcOrd="0" destOrd="0" presId="urn:microsoft.com/office/officeart/2005/8/layout/default#1"/>
    <dgm:cxn modelId="{63D63D49-248F-496F-B60F-BCE63197C17E}" type="presOf" srcId="{14334025-53D1-4278-92C2-2A48D32BB545}" destId="{917E50E1-8470-4AD6-80EC-02C89300A723}" srcOrd="0" destOrd="0" presId="urn:microsoft.com/office/officeart/2005/8/layout/default#1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F243D644-4373-4342-9392-54B81520CF94}" type="presOf" srcId="{91F41C9C-4886-4E46-8D19-20683CBD8FC7}" destId="{5D2FB052-194E-4179-8576-A07FE0FAB565}" srcOrd="0" destOrd="0" presId="urn:microsoft.com/office/officeart/2005/8/layout/default#1"/>
    <dgm:cxn modelId="{1B743410-FD55-443F-9A91-BDF6CB26B6BD}" type="presParOf" srcId="{5D2FB052-194E-4179-8576-A07FE0FAB565}" destId="{917E50E1-8470-4AD6-80EC-02C89300A723}" srcOrd="0" destOrd="0" presId="urn:microsoft.com/office/officeart/2005/8/layout/default#1"/>
    <dgm:cxn modelId="{74D9A019-8F9B-4A36-8905-CA1704EC0F9D}" type="presParOf" srcId="{5D2FB052-194E-4179-8576-A07FE0FAB565}" destId="{479EA6B6-956D-4720-9D6B-354741DAFA23}" srcOrd="1" destOrd="0" presId="urn:microsoft.com/office/officeart/2005/8/layout/default#1"/>
    <dgm:cxn modelId="{4762277C-D87E-494B-9E7D-FAC4D0573415}" type="presParOf" srcId="{5D2FB052-194E-4179-8576-A07FE0FAB565}" destId="{8AA6B9BB-4FBF-4B1F-96BA-BE487ED7C2C5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10 professionnels compétents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20 km d’étendue géographique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A380BA86-D392-4AB3-84AB-DD6F9965F8F3}" type="presOf" srcId="{14334025-53D1-4278-92C2-2A48D32BB545}" destId="{917E50E1-8470-4AD6-80EC-02C89300A723}" srcOrd="0" destOrd="0" presId="urn:microsoft.com/office/officeart/2005/8/layout/default#2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D08AA97D-3435-4EFF-B81A-EE3ED2934012}" type="presOf" srcId="{91F41C9C-4886-4E46-8D19-20683CBD8FC7}" destId="{5D2FB052-194E-4179-8576-A07FE0FAB565}" srcOrd="0" destOrd="0" presId="urn:microsoft.com/office/officeart/2005/8/layout/default#2"/>
    <dgm:cxn modelId="{EFA5FA05-21EA-42D8-A337-13BA07C0A508}" type="presOf" srcId="{3D87F1B9-DC5B-44DF-82A1-A25EAD686C3F}" destId="{8AA6B9BB-4FBF-4B1F-96BA-BE487ED7C2C5}" srcOrd="0" destOrd="0" presId="urn:microsoft.com/office/officeart/2005/8/layout/default#2"/>
    <dgm:cxn modelId="{3B41331E-621F-4903-A388-21D5803560DC}" type="presParOf" srcId="{5D2FB052-194E-4179-8576-A07FE0FAB565}" destId="{917E50E1-8470-4AD6-80EC-02C89300A723}" srcOrd="0" destOrd="0" presId="urn:microsoft.com/office/officeart/2005/8/layout/default#2"/>
    <dgm:cxn modelId="{25402743-CC47-4F0F-8CE4-8648FD5E92EF}" type="presParOf" srcId="{5D2FB052-194E-4179-8576-A07FE0FAB565}" destId="{479EA6B6-956D-4720-9D6B-354741DAFA23}" srcOrd="1" destOrd="0" presId="urn:microsoft.com/office/officeart/2005/8/layout/default#2"/>
    <dgm:cxn modelId="{62889F0F-81A8-48F4-80A6-3BD571605784}" type="presParOf" srcId="{5D2FB052-194E-4179-8576-A07FE0FAB565}" destId="{8AA6B9BB-4FBF-4B1F-96BA-BE487ED7C2C5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8 personnes expérimentées à votre service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100 m2 d’espace de travail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E08F1DAC-7592-49EA-B328-CA2DE0FEF8F7}" type="presOf" srcId="{3D87F1B9-DC5B-44DF-82A1-A25EAD686C3F}" destId="{8AA6B9BB-4FBF-4B1F-96BA-BE487ED7C2C5}" srcOrd="0" destOrd="0" presId="urn:microsoft.com/office/officeart/2005/8/layout/default#3"/>
    <dgm:cxn modelId="{9DD9489D-0D92-4ECB-B653-C3CCACF02B97}" type="presOf" srcId="{14334025-53D1-4278-92C2-2A48D32BB545}" destId="{917E50E1-8470-4AD6-80EC-02C89300A723}" srcOrd="0" destOrd="0" presId="urn:microsoft.com/office/officeart/2005/8/layout/default#3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6058C270-872C-492A-A1DA-090C2E83E5CD}" type="presOf" srcId="{91F41C9C-4886-4E46-8D19-20683CBD8FC7}" destId="{5D2FB052-194E-4179-8576-A07FE0FAB565}" srcOrd="0" destOrd="0" presId="urn:microsoft.com/office/officeart/2005/8/layout/default#3"/>
    <dgm:cxn modelId="{AED0E4CA-5274-49F2-9424-C3BD31798D75}" type="presParOf" srcId="{5D2FB052-194E-4179-8576-A07FE0FAB565}" destId="{917E50E1-8470-4AD6-80EC-02C89300A723}" srcOrd="0" destOrd="0" presId="urn:microsoft.com/office/officeart/2005/8/layout/default#3"/>
    <dgm:cxn modelId="{8360BE66-CA91-4256-A9B3-2C2D936DD983}" type="presParOf" srcId="{5D2FB052-194E-4179-8576-A07FE0FAB565}" destId="{479EA6B6-956D-4720-9D6B-354741DAFA23}" srcOrd="1" destOrd="0" presId="urn:microsoft.com/office/officeart/2005/8/layout/default#3"/>
    <dgm:cxn modelId="{876D44B6-68C4-47AF-99D7-ED92AC19FE74}" type="presParOf" srcId="{5D2FB052-194E-4179-8576-A07FE0FAB565}" destId="{8AA6B9BB-4FBF-4B1F-96BA-BE487ED7C2C5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Une équipe de 5 travailleurs + 1 moniteur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30 km d’étendue géographique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44FDCEAE-BEE3-4606-B97D-6A5F0E54ADE3}" type="presOf" srcId="{3D87F1B9-DC5B-44DF-82A1-A25EAD686C3F}" destId="{8AA6B9BB-4FBF-4B1F-96BA-BE487ED7C2C5}" srcOrd="0" destOrd="0" presId="urn:microsoft.com/office/officeart/2005/8/layout/default#4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7138F583-B711-45CB-B984-2D635ECB7142}" type="presOf" srcId="{91F41C9C-4886-4E46-8D19-20683CBD8FC7}" destId="{5D2FB052-194E-4179-8576-A07FE0FAB565}" srcOrd="0" destOrd="0" presId="urn:microsoft.com/office/officeart/2005/8/layout/default#4"/>
    <dgm:cxn modelId="{F2358142-2C92-4184-AD8E-66E03F75E762}" type="presOf" srcId="{14334025-53D1-4278-92C2-2A48D32BB545}" destId="{917E50E1-8470-4AD6-80EC-02C89300A723}" srcOrd="0" destOrd="0" presId="urn:microsoft.com/office/officeart/2005/8/layout/default#4"/>
    <dgm:cxn modelId="{7F2610A7-31A6-4FBA-A2BE-73705C2E4AB5}" type="presParOf" srcId="{5D2FB052-194E-4179-8576-A07FE0FAB565}" destId="{917E50E1-8470-4AD6-80EC-02C89300A723}" srcOrd="0" destOrd="0" presId="urn:microsoft.com/office/officeart/2005/8/layout/default#4"/>
    <dgm:cxn modelId="{4C1F843B-ED37-42F3-B597-6BCC13EE5835}" type="presParOf" srcId="{5D2FB052-194E-4179-8576-A07FE0FAB565}" destId="{479EA6B6-956D-4720-9D6B-354741DAFA23}" srcOrd="1" destOrd="0" presId="urn:microsoft.com/office/officeart/2005/8/layout/default#4"/>
    <dgm:cxn modelId="{428FA81B-826C-4056-AFFD-890B06327605}" type="presParOf" srcId="{5D2FB052-194E-4179-8576-A07FE0FAB565}" destId="{8AA6B9BB-4FBF-4B1F-96BA-BE487ED7C2C5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F41C9C-4886-4E46-8D19-20683CBD8FC7}" type="doc">
      <dgm:prSet loTypeId="urn:microsoft.com/office/officeart/2005/8/layout/default#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4334025-53D1-4278-92C2-2A48D32BB545}">
      <dgm:prSet phldrT="[Texte]"/>
      <dgm:spPr/>
      <dgm:t>
        <a:bodyPr/>
        <a:lstStyle/>
        <a:p>
          <a:r>
            <a:rPr lang="fr-FR" dirty="0" smtClean="0"/>
            <a:t>18 personnes expérimentées à votre service</a:t>
          </a:r>
          <a:endParaRPr lang="fr-FR" dirty="0"/>
        </a:p>
      </dgm:t>
    </dgm:pt>
    <dgm:pt modelId="{6AA8B076-DAA3-47E6-9197-0712DA9A78DC}" type="sibTrans" cxnId="{B34333C9-1477-43B7-92BA-66101DF0FFC9}">
      <dgm:prSet/>
      <dgm:spPr/>
      <dgm:t>
        <a:bodyPr/>
        <a:lstStyle/>
        <a:p>
          <a:endParaRPr lang="fr-FR"/>
        </a:p>
      </dgm:t>
    </dgm:pt>
    <dgm:pt modelId="{AB87B4CD-7039-42B4-B81F-B64356DF06C1}" type="parTrans" cxnId="{B34333C9-1477-43B7-92BA-66101DF0FFC9}">
      <dgm:prSet/>
      <dgm:spPr/>
      <dgm:t>
        <a:bodyPr/>
        <a:lstStyle/>
        <a:p>
          <a:endParaRPr lang="fr-FR"/>
        </a:p>
      </dgm:t>
    </dgm:pt>
    <dgm:pt modelId="{3D87F1B9-DC5B-44DF-82A1-A25EAD686C3F}">
      <dgm:prSet phldrT="[Texte]"/>
      <dgm:spPr/>
      <dgm:t>
        <a:bodyPr/>
        <a:lstStyle/>
        <a:p>
          <a:r>
            <a:rPr lang="fr-FR" dirty="0" smtClean="0"/>
            <a:t>2 salles blanches &amp; 2 chambres froides</a:t>
          </a:r>
          <a:endParaRPr lang="fr-FR" dirty="0"/>
        </a:p>
      </dgm:t>
    </dgm:pt>
    <dgm:pt modelId="{EEA07F66-7AD4-4C0B-9192-2661FD64AD00}" type="sibTrans" cxnId="{1AF2C22C-FC5D-49F0-975C-8BF638B94597}">
      <dgm:prSet/>
      <dgm:spPr/>
      <dgm:t>
        <a:bodyPr/>
        <a:lstStyle/>
        <a:p>
          <a:endParaRPr lang="fr-FR"/>
        </a:p>
      </dgm:t>
    </dgm:pt>
    <dgm:pt modelId="{517C0014-D643-4811-9B14-752D9E3CED54}" type="parTrans" cxnId="{1AF2C22C-FC5D-49F0-975C-8BF638B94597}">
      <dgm:prSet/>
      <dgm:spPr/>
      <dgm:t>
        <a:bodyPr/>
        <a:lstStyle/>
        <a:p>
          <a:endParaRPr lang="fr-FR"/>
        </a:p>
      </dgm:t>
    </dgm:pt>
    <dgm:pt modelId="{5D2FB052-194E-4179-8576-A07FE0FAB565}" type="pres">
      <dgm:prSet presAssocID="{91F41C9C-4886-4E46-8D19-20683CBD8F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7E50E1-8470-4AD6-80EC-02C89300A723}" type="pres">
      <dgm:prSet presAssocID="{14334025-53D1-4278-92C2-2A48D32BB545}" presName="node" presStyleLbl="node1" presStyleIdx="0" presStyleCnt="2" custLinFactNeighborX="-12501" custLinFactNeighborY="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79EA6B6-956D-4720-9D6B-354741DAFA23}" type="pres">
      <dgm:prSet presAssocID="{6AA8B076-DAA3-47E6-9197-0712DA9A78DC}" presName="sibTrans" presStyleCnt="0"/>
      <dgm:spPr/>
    </dgm:pt>
    <dgm:pt modelId="{8AA6B9BB-4FBF-4B1F-96BA-BE487ED7C2C5}" type="pres">
      <dgm:prSet presAssocID="{3D87F1B9-DC5B-44DF-82A1-A25EAD686C3F}" presName="node" presStyleLbl="node1" presStyleIdx="1" presStyleCnt="2" custLinFactNeighborX="16338" custLinFactNeighborY="-13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1AF2C22C-FC5D-49F0-975C-8BF638B94597}" srcId="{91F41C9C-4886-4E46-8D19-20683CBD8FC7}" destId="{3D87F1B9-DC5B-44DF-82A1-A25EAD686C3F}" srcOrd="1" destOrd="0" parTransId="{517C0014-D643-4811-9B14-752D9E3CED54}" sibTransId="{EEA07F66-7AD4-4C0B-9192-2661FD64AD00}"/>
    <dgm:cxn modelId="{6F940413-B730-46C2-A012-502946C5B685}" type="presOf" srcId="{14334025-53D1-4278-92C2-2A48D32BB545}" destId="{917E50E1-8470-4AD6-80EC-02C89300A723}" srcOrd="0" destOrd="0" presId="urn:microsoft.com/office/officeart/2005/8/layout/default#4"/>
    <dgm:cxn modelId="{52514E91-FF22-4D0A-8318-C8F28A03BEC1}" type="presOf" srcId="{91F41C9C-4886-4E46-8D19-20683CBD8FC7}" destId="{5D2FB052-194E-4179-8576-A07FE0FAB565}" srcOrd="0" destOrd="0" presId="urn:microsoft.com/office/officeart/2005/8/layout/default#4"/>
    <dgm:cxn modelId="{B34333C9-1477-43B7-92BA-66101DF0FFC9}" srcId="{91F41C9C-4886-4E46-8D19-20683CBD8FC7}" destId="{14334025-53D1-4278-92C2-2A48D32BB545}" srcOrd="0" destOrd="0" parTransId="{AB87B4CD-7039-42B4-B81F-B64356DF06C1}" sibTransId="{6AA8B076-DAA3-47E6-9197-0712DA9A78DC}"/>
    <dgm:cxn modelId="{0E00E441-618B-4F68-8CAE-194D50C18A01}" type="presOf" srcId="{3D87F1B9-DC5B-44DF-82A1-A25EAD686C3F}" destId="{8AA6B9BB-4FBF-4B1F-96BA-BE487ED7C2C5}" srcOrd="0" destOrd="0" presId="urn:microsoft.com/office/officeart/2005/8/layout/default#4"/>
    <dgm:cxn modelId="{26CE94B9-1F0D-4537-A252-BE16FCE748DB}" type="presParOf" srcId="{5D2FB052-194E-4179-8576-A07FE0FAB565}" destId="{917E50E1-8470-4AD6-80EC-02C89300A723}" srcOrd="0" destOrd="0" presId="urn:microsoft.com/office/officeart/2005/8/layout/default#4"/>
    <dgm:cxn modelId="{57F263EA-4408-4264-B3D7-01F15B37D00E}" type="presParOf" srcId="{5D2FB052-194E-4179-8576-A07FE0FAB565}" destId="{479EA6B6-956D-4720-9D6B-354741DAFA23}" srcOrd="1" destOrd="0" presId="urn:microsoft.com/office/officeart/2005/8/layout/default#4"/>
    <dgm:cxn modelId="{99F558E2-3713-4522-BDDE-A6C188E2C0DF}" type="presParOf" srcId="{5D2FB052-194E-4179-8576-A07FE0FAB565}" destId="{8AA6B9BB-4FBF-4B1F-96BA-BE487ED7C2C5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951D2-C80E-4544-81A8-8E7DB88B932C}">
      <dsp:nvSpPr>
        <dsp:cNvPr id="0" name=""/>
        <dsp:cNvSpPr/>
      </dsp:nvSpPr>
      <dsp:spPr>
        <a:xfrm rot="13724627">
          <a:off x="1354456" y="-157959"/>
          <a:ext cx="3084684" cy="30851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820A4D-8C47-471A-9F5C-E4956AE391BF}">
      <dsp:nvSpPr>
        <dsp:cNvPr id="0" name=""/>
        <dsp:cNvSpPr/>
      </dsp:nvSpPr>
      <dsp:spPr>
        <a:xfrm>
          <a:off x="2074126" y="515880"/>
          <a:ext cx="1742296" cy="1644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proposer une activité à caractère professionnel </a:t>
          </a:r>
          <a:endParaRPr lang="fr-FR" sz="1800" kern="1200" dirty="0"/>
        </a:p>
      </dsp:txBody>
      <dsp:txXfrm>
        <a:off x="2074126" y="515880"/>
        <a:ext cx="1742296" cy="1644362"/>
      </dsp:txXfrm>
    </dsp:sp>
    <dsp:sp modelId="{57E517E1-2B3A-46A7-A50B-0E6C058786C9}">
      <dsp:nvSpPr>
        <dsp:cNvPr id="0" name=""/>
        <dsp:cNvSpPr/>
      </dsp:nvSpPr>
      <dsp:spPr>
        <a:xfrm rot="2524599">
          <a:off x="3739453" y="-156126"/>
          <a:ext cx="3084684" cy="30851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A3A216-20F4-4FA2-A1A3-426B98099961}">
      <dsp:nvSpPr>
        <dsp:cNvPr id="0" name=""/>
        <dsp:cNvSpPr/>
      </dsp:nvSpPr>
      <dsp:spPr>
        <a:xfrm>
          <a:off x="4464493" y="576063"/>
          <a:ext cx="1714099" cy="13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offrir un soutien médico-social et éducatif</a:t>
          </a:r>
          <a:endParaRPr lang="fr-FR" sz="1800" kern="1200" dirty="0"/>
        </a:p>
      </dsp:txBody>
      <dsp:txXfrm>
        <a:off x="4464493" y="576063"/>
        <a:ext cx="1714099" cy="1321725"/>
      </dsp:txXfrm>
    </dsp:sp>
    <dsp:sp modelId="{C91E2DBA-FE8B-477D-8DEC-0C79258A188C}">
      <dsp:nvSpPr>
        <dsp:cNvPr id="0" name=""/>
        <dsp:cNvSpPr/>
      </dsp:nvSpPr>
      <dsp:spPr>
        <a:xfrm rot="7690522">
          <a:off x="4568470" y="1687517"/>
          <a:ext cx="2650221" cy="26512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710D9B-E893-4939-8B39-19DC629C72A0}">
      <dsp:nvSpPr>
        <dsp:cNvPr id="0" name=""/>
        <dsp:cNvSpPr/>
      </dsp:nvSpPr>
      <dsp:spPr>
        <a:xfrm>
          <a:off x="5040566" y="2304255"/>
          <a:ext cx="1714099" cy="1436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favoriser un épanouissement personnel et une intégration sociale</a:t>
          </a:r>
          <a:endParaRPr lang="fr-FR" sz="1800" kern="1200" dirty="0"/>
        </a:p>
      </dsp:txBody>
      <dsp:txXfrm>
        <a:off x="5040566" y="2304255"/>
        <a:ext cx="1714099" cy="14362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 personnes expérimentées à votre service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Déduction fiscale d’unité bénéficiaires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Réponses sur-mesure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Déduction fiscale d’unité bénéficiaires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Livraison offerte à partir de 10 plateaux*</a:t>
          </a:r>
          <a:endParaRPr lang="fr-FR" sz="17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Déduction fiscale d’unité bénéficiaires</a:t>
          </a:r>
          <a:endParaRPr lang="fr-FR" sz="1700" kern="1200" dirty="0"/>
        </a:p>
      </dsp:txBody>
      <dsp:txXfrm>
        <a:off x="2857261" y="48948"/>
        <a:ext cx="1573292" cy="904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9BA6D-DE3D-4E88-83D6-F3AF28EFCED0}">
      <dsp:nvSpPr>
        <dsp:cNvPr id="0" name=""/>
        <dsp:cNvSpPr/>
      </dsp:nvSpPr>
      <dsp:spPr>
        <a:xfrm>
          <a:off x="469372" y="1092068"/>
          <a:ext cx="3645795" cy="3645795"/>
        </a:xfrm>
        <a:prstGeom prst="blockArc">
          <a:avLst>
            <a:gd name="adj1" fmla="val 11680027"/>
            <a:gd name="adj2" fmla="val 16229045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0F35-E6E7-4910-AF91-A80D9FD10C37}">
      <dsp:nvSpPr>
        <dsp:cNvPr id="0" name=""/>
        <dsp:cNvSpPr/>
      </dsp:nvSpPr>
      <dsp:spPr>
        <a:xfrm>
          <a:off x="440247" y="1191451"/>
          <a:ext cx="3645795" cy="364579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5E6E-05D8-47E9-A404-2970487BFCE2}">
      <dsp:nvSpPr>
        <dsp:cNvPr id="0" name=""/>
        <dsp:cNvSpPr/>
      </dsp:nvSpPr>
      <dsp:spPr>
        <a:xfrm>
          <a:off x="440247" y="1191451"/>
          <a:ext cx="3645795" cy="364579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D2464-4D9B-41D6-AED3-520BF55F810A}">
      <dsp:nvSpPr>
        <dsp:cNvPr id="0" name=""/>
        <dsp:cNvSpPr/>
      </dsp:nvSpPr>
      <dsp:spPr>
        <a:xfrm>
          <a:off x="411630" y="1212684"/>
          <a:ext cx="3645795" cy="3645795"/>
        </a:xfrm>
        <a:prstGeom prst="blockArc">
          <a:avLst>
            <a:gd name="adj1" fmla="val 20716110"/>
            <a:gd name="adj2" fmla="val 3171203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9389B-8DFF-4D2B-B8B5-1B3E3B0185F7}">
      <dsp:nvSpPr>
        <dsp:cNvPr id="0" name=""/>
        <dsp:cNvSpPr/>
      </dsp:nvSpPr>
      <dsp:spPr>
        <a:xfrm>
          <a:off x="383830" y="1089288"/>
          <a:ext cx="3645795" cy="3645795"/>
        </a:xfrm>
        <a:prstGeom prst="blockArc">
          <a:avLst>
            <a:gd name="adj1" fmla="val 16394300"/>
            <a:gd name="adj2" fmla="val 20960367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267ED-B69E-4BD7-B327-33DCC9B6DDFE}">
      <dsp:nvSpPr>
        <dsp:cNvPr id="0" name=""/>
        <dsp:cNvSpPr/>
      </dsp:nvSpPr>
      <dsp:spPr>
        <a:xfrm>
          <a:off x="1368149" y="2094389"/>
          <a:ext cx="1677955" cy="167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78 Travailleurs en situation de handicap</a:t>
          </a:r>
          <a:endParaRPr lang="fr-FR" sz="1800" kern="1200" dirty="0"/>
        </a:p>
      </dsp:txBody>
      <dsp:txXfrm>
        <a:off x="1613880" y="2340120"/>
        <a:ext cx="1186493" cy="1186493"/>
      </dsp:txXfrm>
    </dsp:sp>
    <dsp:sp modelId="{02F89CF8-65CF-4077-8E8D-E874F71EE340}">
      <dsp:nvSpPr>
        <dsp:cNvPr id="0" name=""/>
        <dsp:cNvSpPr/>
      </dsp:nvSpPr>
      <dsp:spPr>
        <a:xfrm>
          <a:off x="1522115" y="349216"/>
          <a:ext cx="1570398" cy="15703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 Directeur et                    1 Directeur Adjoint</a:t>
          </a:r>
          <a:endParaRPr lang="fr-FR" sz="1600" kern="1200" dirty="0"/>
        </a:p>
      </dsp:txBody>
      <dsp:txXfrm>
        <a:off x="1752094" y="579195"/>
        <a:ext cx="1110440" cy="1110440"/>
      </dsp:txXfrm>
    </dsp:sp>
    <dsp:sp modelId="{A34A9CEA-477A-45F9-B4FE-C2CB966D40AD}">
      <dsp:nvSpPr>
        <dsp:cNvPr id="0" name=""/>
        <dsp:cNvSpPr/>
      </dsp:nvSpPr>
      <dsp:spPr>
        <a:xfrm>
          <a:off x="3171409" y="1760204"/>
          <a:ext cx="1570398" cy="16451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9563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40" b="1" u="sng" kern="1200" baseline="0" dirty="0" smtClean="0"/>
            <a:t>Service Médico-social :</a:t>
          </a:r>
        </a:p>
        <a:p>
          <a:pPr lvl="0" algn="ctr" defTabSz="59563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40" kern="1200" baseline="0" dirty="0" smtClean="0"/>
            <a:t>1 Psychologue, 1 Infirmière et 1 Educateur spécialisé</a:t>
          </a:r>
          <a:endParaRPr lang="fr-FR" sz="1340" kern="1200" baseline="0" dirty="0"/>
        </a:p>
      </dsp:txBody>
      <dsp:txXfrm>
        <a:off x="3401388" y="2001134"/>
        <a:ext cx="1110440" cy="1163311"/>
      </dsp:txXfrm>
    </dsp:sp>
    <dsp:sp modelId="{7BE5CD3B-584F-4DED-AFCC-08207C57AE6A}">
      <dsp:nvSpPr>
        <dsp:cNvPr id="0" name=""/>
        <dsp:cNvSpPr/>
      </dsp:nvSpPr>
      <dsp:spPr>
        <a:xfrm>
          <a:off x="2561956" y="3669696"/>
          <a:ext cx="1495613" cy="15703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5341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70" b="1" u="sng" kern="1200" baseline="0" dirty="0" smtClean="0"/>
            <a:t>Ateliers :</a:t>
          </a:r>
        </a:p>
        <a:p>
          <a:pPr lvl="0" algn="ctr" defTabSz="65341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13 Moniteurs éducateurs et 1 Cadre technique</a:t>
          </a:r>
          <a:endParaRPr lang="fr-FR" sz="1400" kern="1200" dirty="0"/>
        </a:p>
      </dsp:txBody>
      <dsp:txXfrm>
        <a:off x="2780983" y="3899675"/>
        <a:ext cx="1057559" cy="1110440"/>
      </dsp:txXfrm>
    </dsp:sp>
    <dsp:sp modelId="{1A2CD1BE-2C9C-49D5-976B-C92230518C21}">
      <dsp:nvSpPr>
        <dsp:cNvPr id="0" name=""/>
        <dsp:cNvSpPr/>
      </dsp:nvSpPr>
      <dsp:spPr>
        <a:xfrm>
          <a:off x="496528" y="3734896"/>
          <a:ext cx="1439998" cy="1439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50" b="1" u="sng" kern="1200" baseline="0" dirty="0" smtClean="0"/>
            <a:t>Services généraux :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50" b="0" u="none" kern="1200" baseline="0" dirty="0" smtClean="0"/>
            <a:t>1 Agent </a:t>
          </a:r>
          <a:r>
            <a:rPr lang="fr-FR" sz="1450" kern="1200" baseline="0" dirty="0" smtClean="0"/>
            <a:t>d’entretien</a:t>
          </a:r>
          <a:endParaRPr lang="fr-FR" sz="1450" kern="1200" baseline="0" dirty="0"/>
        </a:p>
      </dsp:txBody>
      <dsp:txXfrm>
        <a:off x="707411" y="3945779"/>
        <a:ext cx="1018232" cy="1018232"/>
      </dsp:txXfrm>
    </dsp:sp>
    <dsp:sp modelId="{AB8CA35C-9647-40DB-8EAD-1BD6B26DF6F8}">
      <dsp:nvSpPr>
        <dsp:cNvPr id="0" name=""/>
        <dsp:cNvSpPr/>
      </dsp:nvSpPr>
      <dsp:spPr>
        <a:xfrm>
          <a:off x="-178125" y="1678910"/>
          <a:ext cx="1495613" cy="15703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0452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60" b="1" u="sng" kern="1200" dirty="0" smtClean="0"/>
            <a:t>Service </a:t>
          </a:r>
          <a:r>
            <a:rPr lang="fr-FR" sz="1360" b="1" u="sng" kern="1200" baseline="0" dirty="0" smtClean="0"/>
            <a:t>administratif : </a:t>
          </a:r>
          <a:r>
            <a:rPr lang="fr-FR" sz="1360" kern="1200" baseline="0" dirty="0" smtClean="0"/>
            <a:t>3 secrétaires et 1 comptable</a:t>
          </a:r>
          <a:endParaRPr lang="fr-FR" sz="1360" kern="1200" baseline="0" dirty="0"/>
        </a:p>
      </dsp:txBody>
      <dsp:txXfrm>
        <a:off x="40902" y="1908889"/>
        <a:ext cx="1057559" cy="111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E0573-908F-4D5E-93B1-BDABF9A1B8BC}">
      <dsp:nvSpPr>
        <dsp:cNvPr id="0" name=""/>
        <dsp:cNvSpPr/>
      </dsp:nvSpPr>
      <dsp:spPr>
        <a:xfrm>
          <a:off x="931337" y="389449"/>
          <a:ext cx="2613741" cy="26137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solidFill>
                <a:schemeClr val="bg1"/>
              </a:solidFill>
            </a:rPr>
            <a:t>Site René Cassin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Administratif,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Agro-alimentaire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chemeClr val="bg1"/>
            </a:solidFill>
          </a:endParaRPr>
        </a:p>
      </dsp:txBody>
      <dsp:txXfrm>
        <a:off x="1279836" y="846853"/>
        <a:ext cx="1916743" cy="1176183"/>
      </dsp:txXfrm>
    </dsp:sp>
    <dsp:sp modelId="{35676D0B-2FD6-46A8-B77A-A8BC701956F4}">
      <dsp:nvSpPr>
        <dsp:cNvPr id="0" name=""/>
        <dsp:cNvSpPr/>
      </dsp:nvSpPr>
      <dsp:spPr>
        <a:xfrm>
          <a:off x="1886250" y="2191885"/>
          <a:ext cx="2613741" cy="26137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solidFill>
                <a:schemeClr val="bg1"/>
              </a:solidFill>
            </a:rPr>
            <a:t>Site ZAC de </a:t>
          </a:r>
          <a:r>
            <a:rPr lang="fr-FR" sz="1600" b="1" u="sng" kern="1200" dirty="0" err="1" smtClean="0">
              <a:solidFill>
                <a:schemeClr val="bg1"/>
              </a:solidFill>
            </a:rPr>
            <a:t>Nombel</a:t>
          </a:r>
          <a:r>
            <a:rPr lang="fr-FR" sz="1600" b="1" u="sng" kern="1200" dirty="0" smtClean="0">
              <a:solidFill>
                <a:schemeClr val="bg1"/>
              </a:solidFill>
            </a:rPr>
            <a:t>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Unité de Production Culinaire, légumerie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2685619" y="2867102"/>
        <a:ext cx="1568245" cy="1437557"/>
      </dsp:txXfrm>
    </dsp:sp>
    <dsp:sp modelId="{1CC223AC-8EB7-4091-88F5-BE920B939EE8}">
      <dsp:nvSpPr>
        <dsp:cNvPr id="0" name=""/>
        <dsp:cNvSpPr/>
      </dsp:nvSpPr>
      <dsp:spPr>
        <a:xfrm>
          <a:off x="0" y="2191885"/>
          <a:ext cx="2613741" cy="261374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solidFill>
                <a:schemeClr val="bg1"/>
              </a:solidFill>
            </a:rPr>
            <a:t>Site Prairies Hautes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Menuiserie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246127" y="2867102"/>
        <a:ext cx="1568245" cy="1437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BFAC-9E68-421F-9498-F7624F7AE50F}">
      <dsp:nvSpPr>
        <dsp:cNvPr id="0" name=""/>
        <dsp:cNvSpPr/>
      </dsp:nvSpPr>
      <dsp:spPr>
        <a:xfrm>
          <a:off x="-6920776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1B45C-7541-4561-BC74-0BD57077B1D4}">
      <dsp:nvSpPr>
        <dsp:cNvPr id="0" name=""/>
        <dsp:cNvSpPr/>
      </dsp:nvSpPr>
      <dsp:spPr>
        <a:xfrm>
          <a:off x="489960" y="322315"/>
          <a:ext cx="7518325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ESAT Montclairjoie </a:t>
          </a:r>
          <a:r>
            <a:rPr lang="fr-FR" sz="1900" kern="1200" dirty="0" smtClean="0"/>
            <a:t>(Etablissement et Service d’Aide par le Travail)</a:t>
          </a:r>
          <a:endParaRPr lang="fr-FR" sz="1900" kern="1200" dirty="0"/>
        </a:p>
      </dsp:txBody>
      <dsp:txXfrm>
        <a:off x="489960" y="322315"/>
        <a:ext cx="7518325" cy="644385"/>
      </dsp:txXfrm>
    </dsp:sp>
    <dsp:sp modelId="{D838C84F-3ECC-47E2-BBD7-608007BC80EC}">
      <dsp:nvSpPr>
        <dsp:cNvPr id="0" name=""/>
        <dsp:cNvSpPr/>
      </dsp:nvSpPr>
      <dsp:spPr>
        <a:xfrm>
          <a:off x="87219" y="241766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7F830-D5DB-478D-BA4F-543F7AEF1889}">
      <dsp:nvSpPr>
        <dsp:cNvPr id="0" name=""/>
        <dsp:cNvSpPr/>
      </dsp:nvSpPr>
      <dsp:spPr>
        <a:xfrm>
          <a:off x="1020011" y="1288770"/>
          <a:ext cx="6988274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Foyer d’Hébergement Montclairjoie</a:t>
          </a:r>
          <a:endParaRPr lang="fr-FR" sz="2400" kern="1200" dirty="0"/>
        </a:p>
      </dsp:txBody>
      <dsp:txXfrm>
        <a:off x="1020011" y="1288770"/>
        <a:ext cx="6988274" cy="644385"/>
      </dsp:txXfrm>
    </dsp:sp>
    <dsp:sp modelId="{960D3712-36B5-47AD-8BF3-F0400AD0BF04}">
      <dsp:nvSpPr>
        <dsp:cNvPr id="0" name=""/>
        <dsp:cNvSpPr/>
      </dsp:nvSpPr>
      <dsp:spPr>
        <a:xfrm>
          <a:off x="617270" y="1208222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24898-3ED4-4215-A1F0-FD214C55334C}">
      <dsp:nvSpPr>
        <dsp:cNvPr id="0" name=""/>
        <dsp:cNvSpPr/>
      </dsp:nvSpPr>
      <dsp:spPr>
        <a:xfrm>
          <a:off x="1262390" y="2255225"/>
          <a:ext cx="6745896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SAVS de la Vallée du Lot </a:t>
          </a:r>
          <a:r>
            <a:rPr lang="fr-FR" sz="1900" kern="1200" dirty="0" smtClean="0"/>
            <a:t>(Service d’Accompagnement à la Vie Sociale)</a:t>
          </a:r>
          <a:endParaRPr lang="fr-FR" sz="1900" kern="1200" dirty="0"/>
        </a:p>
      </dsp:txBody>
      <dsp:txXfrm>
        <a:off x="1262390" y="2255225"/>
        <a:ext cx="6745896" cy="644385"/>
      </dsp:txXfrm>
    </dsp:sp>
    <dsp:sp modelId="{A2B96CF1-CE97-4DDF-AC2F-0AE67645436A}">
      <dsp:nvSpPr>
        <dsp:cNvPr id="0" name=""/>
        <dsp:cNvSpPr/>
      </dsp:nvSpPr>
      <dsp:spPr>
        <a:xfrm>
          <a:off x="859649" y="2174677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A5398-0D23-43B4-9A13-94EAF354760D}">
      <dsp:nvSpPr>
        <dsp:cNvPr id="0" name=""/>
        <dsp:cNvSpPr/>
      </dsp:nvSpPr>
      <dsp:spPr>
        <a:xfrm>
          <a:off x="1262390" y="3221069"/>
          <a:ext cx="6745896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FO &amp; FAM Maison Saint Paul </a:t>
          </a:r>
          <a:r>
            <a:rPr lang="fr-FR" sz="1900" kern="1200" dirty="0" smtClean="0"/>
            <a:t>(Foyer Occupationnel &amp; Foyer d’Accueil Médicalisé)</a:t>
          </a:r>
          <a:endParaRPr lang="fr-FR" sz="1900" kern="1200" dirty="0"/>
        </a:p>
      </dsp:txBody>
      <dsp:txXfrm>
        <a:off x="1262390" y="3221069"/>
        <a:ext cx="6745896" cy="644385"/>
      </dsp:txXfrm>
    </dsp:sp>
    <dsp:sp modelId="{A7A0EE0D-ABB0-4FEB-BE6F-4E6E522D8B40}">
      <dsp:nvSpPr>
        <dsp:cNvPr id="0" name=""/>
        <dsp:cNvSpPr/>
      </dsp:nvSpPr>
      <dsp:spPr>
        <a:xfrm>
          <a:off x="859649" y="3140520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DF072-9DA4-47AC-AE2A-127DE23EE3B1}">
      <dsp:nvSpPr>
        <dsp:cNvPr id="0" name=""/>
        <dsp:cNvSpPr/>
      </dsp:nvSpPr>
      <dsp:spPr>
        <a:xfrm>
          <a:off x="1020011" y="4187524"/>
          <a:ext cx="6988274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IME Montclairjoie </a:t>
          </a:r>
          <a:r>
            <a:rPr lang="fr-FR" sz="2100" kern="1200" dirty="0" smtClean="0"/>
            <a:t>(Institut Médico-Educatif)</a:t>
          </a:r>
          <a:endParaRPr lang="fr-FR" sz="2100" kern="1200" dirty="0"/>
        </a:p>
      </dsp:txBody>
      <dsp:txXfrm>
        <a:off x="1020011" y="4187524"/>
        <a:ext cx="6988274" cy="644385"/>
      </dsp:txXfrm>
    </dsp:sp>
    <dsp:sp modelId="{0D38EEE4-35F3-4D29-BDFB-C373CC6DFE8B}">
      <dsp:nvSpPr>
        <dsp:cNvPr id="0" name=""/>
        <dsp:cNvSpPr/>
      </dsp:nvSpPr>
      <dsp:spPr>
        <a:xfrm>
          <a:off x="617270" y="4106976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1CAC0-4DDD-49B5-9644-82BD446A7DEC}">
      <dsp:nvSpPr>
        <dsp:cNvPr id="0" name=""/>
        <dsp:cNvSpPr/>
      </dsp:nvSpPr>
      <dsp:spPr>
        <a:xfrm>
          <a:off x="489960" y="5153979"/>
          <a:ext cx="7518325" cy="64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8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SESSAD Lou </a:t>
          </a:r>
          <a:r>
            <a:rPr lang="fr-FR" sz="2100" b="1" kern="1200" dirty="0" err="1" smtClean="0"/>
            <a:t>Roucal</a:t>
          </a:r>
          <a:r>
            <a:rPr lang="fr-FR" sz="2100" b="1" kern="1200" dirty="0" smtClean="0"/>
            <a:t> </a:t>
          </a:r>
          <a:r>
            <a:rPr lang="fr-FR" sz="2100" kern="1200" dirty="0" smtClean="0"/>
            <a:t>(Service d’Education et de Soins à Domicile)</a:t>
          </a:r>
          <a:endParaRPr lang="fr-FR" sz="2100" kern="1200" dirty="0"/>
        </a:p>
      </dsp:txBody>
      <dsp:txXfrm>
        <a:off x="489960" y="5153979"/>
        <a:ext cx="7518325" cy="644385"/>
      </dsp:txXfrm>
    </dsp:sp>
    <dsp:sp modelId="{A434A67B-0E1F-4EB1-8CFE-5C4D5CEFF418}">
      <dsp:nvSpPr>
        <dsp:cNvPr id="0" name=""/>
        <dsp:cNvSpPr/>
      </dsp:nvSpPr>
      <dsp:spPr>
        <a:xfrm>
          <a:off x="87219" y="5073431"/>
          <a:ext cx="805481" cy="805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 personnes expérimentées à votre service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1500 m2 d’atelier et de stockage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10 professionnels compétents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 km d’étendue géographique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8 personnes expérimentées à votre service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100 m2 d’espace de travail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équipe de 5 travailleurs + 1 moniteur</a:t>
          </a:r>
          <a:endParaRPr lang="fr-FR" sz="18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30 km d’étendue géographique</a:t>
          </a:r>
          <a:endParaRPr lang="fr-FR" sz="1800" kern="1200" dirty="0"/>
        </a:p>
      </dsp:txBody>
      <dsp:txXfrm>
        <a:off x="2857261" y="48948"/>
        <a:ext cx="1573292" cy="904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E50E1-8470-4AD6-80EC-02C89300A723}">
      <dsp:nvSpPr>
        <dsp:cNvPr id="0" name=""/>
        <dsp:cNvSpPr/>
      </dsp:nvSpPr>
      <dsp:spPr>
        <a:xfrm>
          <a:off x="488051" y="1366"/>
          <a:ext cx="1671188" cy="1002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18 personnes expérimentées à votre service</a:t>
          </a:r>
          <a:endParaRPr lang="fr-FR" sz="1600" kern="1200" dirty="0"/>
        </a:p>
      </dsp:txBody>
      <dsp:txXfrm>
        <a:off x="536999" y="50314"/>
        <a:ext cx="1573292" cy="904817"/>
      </dsp:txXfrm>
    </dsp:sp>
    <dsp:sp modelId="{8AA6B9BB-4FBF-4B1F-96BA-BE487ED7C2C5}">
      <dsp:nvSpPr>
        <dsp:cNvPr id="0" name=""/>
        <dsp:cNvSpPr/>
      </dsp:nvSpPr>
      <dsp:spPr>
        <a:xfrm>
          <a:off x="2808313" y="0"/>
          <a:ext cx="1671188" cy="100271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 salles blanches &amp; 2 chambres froides</a:t>
          </a:r>
          <a:endParaRPr lang="fr-FR" sz="1600" kern="1200" dirty="0"/>
        </a:p>
      </dsp:txBody>
      <dsp:txXfrm>
        <a:off x="2857261" y="48948"/>
        <a:ext cx="1573292" cy="904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F1A2-6D79-4E94-B61A-7A50D65D8A1D}" type="datetimeFigureOut">
              <a:rPr lang="fr-FR" smtClean="0"/>
              <a:t>26/07/2018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7A33D-3544-4956-9C70-EA49A997F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08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A33D-3544-4956-9C70-EA49A997F9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5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0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72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07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8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63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55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1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6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C508-AF24-42F6-B4FC-07D5BD1E73A7}" type="datetimeFigureOut">
              <a:rPr lang="fr-FR" smtClean="0"/>
              <a:pPr/>
              <a:t>26/07/2018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CF0B-E8EA-4C69-80E9-B00EC88D5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5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5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920880" cy="20882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Uchiyama" panose="04030905060B07020204" pitchFamily="82" charset="0"/>
              </a:rPr>
              <a:t>Etablissement et Service d’Aide par le Travail (ESAT) Montclairjoie</a:t>
            </a:r>
            <a:endParaRPr lang="fr-FR" dirty="0">
              <a:solidFill>
                <a:srgbClr val="002060"/>
              </a:solidFill>
              <a:latin typeface="Uchiyama" panose="04030905060B07020204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720080"/>
          </a:xfrm>
        </p:spPr>
        <p:txBody>
          <a:bodyPr/>
          <a:lstStyle/>
          <a:p>
            <a:r>
              <a:rPr lang="fr-FR" b="1" dirty="0" smtClean="0">
                <a:solidFill>
                  <a:srgbClr val="667DFF"/>
                </a:solidFill>
              </a:rPr>
              <a:t>Présentation de l’Etablissement</a:t>
            </a:r>
            <a:endParaRPr lang="fr-FR" b="1" dirty="0">
              <a:solidFill>
                <a:srgbClr val="667D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030"/>
            <a:ext cx="2448272" cy="24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530"/>
            <a:ext cx="1165335" cy="118008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96852" y="5235462"/>
            <a:ext cx="4763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Déduction fiscale pour particuliers et entreprises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Réactivité et disponibilité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Equipe mobile et autonome</a:t>
            </a:r>
            <a:endParaRPr lang="fr-FR" i="1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384827467"/>
              </p:ext>
            </p:extLst>
          </p:nvPr>
        </p:nvGraphicFramePr>
        <p:xfrm>
          <a:off x="284775" y="3810786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6525953"/>
            <a:ext cx="4104456" cy="332047"/>
          </a:xfrm>
        </p:spPr>
        <p:txBody>
          <a:bodyPr>
            <a:noAutofit/>
          </a:bodyPr>
          <a:lstStyle/>
          <a:p>
            <a:pPr algn="l"/>
            <a:r>
              <a:rPr lang="fr-FR" sz="1200" b="1" dirty="0">
                <a:solidFill>
                  <a:srgbClr val="08095C"/>
                </a:solidFill>
              </a:rPr>
              <a:t>ESAT </a:t>
            </a:r>
            <a:r>
              <a:rPr lang="fr-FR" sz="1200" b="1" dirty="0" smtClean="0">
                <a:solidFill>
                  <a:srgbClr val="08095C"/>
                </a:solidFill>
              </a:rPr>
              <a:t>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7763" y="483535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8303" y="230412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Tonte de pelouses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Débroussaillage et désherbage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Taille de haies et d’arbres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Pose de clôture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Evacuation des déchets verts</a:t>
            </a:r>
            <a:endParaRPr lang="fr-FR" sz="140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61402" y="260648"/>
            <a:ext cx="7863235" cy="69212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Entretien d’espaces verts</a:t>
            </a:r>
            <a:endParaRPr lang="fr-FR" sz="32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48199" y="1059228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d’entretenir vos espaces verts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28" y="1871018"/>
            <a:ext cx="3420000" cy="22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 descr="Résultat de recherche d'images pour &quot;pictogramme espace vert&quot;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4291"/>
            <a:ext cx="3816424" cy="24273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  <p:extLst>
      <p:ext uri="{BB962C8B-B14F-4D97-AF65-F5344CB8AC3E}">
        <p14:creationId xmlns:p14="http://schemas.microsoft.com/office/powerpoint/2010/main" val="38581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530"/>
            <a:ext cx="1165335" cy="1180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420000" cy="225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ZoneTexte 20"/>
          <p:cNvSpPr txBox="1"/>
          <p:nvPr/>
        </p:nvSpPr>
        <p:spPr>
          <a:xfrm>
            <a:off x="528303" y="5248573"/>
            <a:ext cx="468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expérience de plus de 30 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 équipement aux normes HACCP et certifié </a:t>
            </a:r>
            <a:r>
              <a:rPr lang="fr-FR" i="1" dirty="0" err="1" smtClean="0"/>
              <a:t>Ecocert</a:t>
            </a: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équipe disponible et motivée</a:t>
            </a:r>
            <a:endParaRPr lang="fr-FR" i="1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386258539"/>
              </p:ext>
            </p:extLst>
          </p:nvPr>
        </p:nvGraphicFramePr>
        <p:xfrm>
          <a:off x="303179" y="3573016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6525953"/>
            <a:ext cx="4104456" cy="332047"/>
          </a:xfrm>
        </p:spPr>
        <p:txBody>
          <a:bodyPr>
            <a:noAutofit/>
          </a:bodyPr>
          <a:lstStyle/>
          <a:p>
            <a:pPr algn="l"/>
            <a:r>
              <a:rPr lang="fr-FR" sz="1200" b="1" dirty="0">
                <a:solidFill>
                  <a:srgbClr val="08095C"/>
                </a:solidFill>
              </a:rPr>
              <a:t>ESAT </a:t>
            </a:r>
            <a:r>
              <a:rPr lang="fr-FR" sz="1200" b="1" dirty="0" smtClean="0">
                <a:solidFill>
                  <a:srgbClr val="08095C"/>
                </a:solidFill>
              </a:rPr>
              <a:t>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1230" y="472514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8303" y="242088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Dénoyautage de pruneaux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Revalorisation des noyaux de pruneaux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Conditionnement et déconditionnement de produits alimentaires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7" y="4383072"/>
            <a:ext cx="3420000" cy="22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19342" y="332656"/>
            <a:ext cx="7863235" cy="692122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Sous-traitance Agro-Alimentaire </a:t>
            </a:r>
            <a:endParaRPr lang="fr-FR" sz="32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19782" y="1196752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d’externaliser des activités de votre entreprise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39552" y="2294084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Préparation de repas en liaison froide et chaude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Traiteur, buffets, plateaux repas </a:t>
            </a:r>
            <a:r>
              <a:rPr lang="fr-FR" sz="1600" i="1" dirty="0" smtClean="0"/>
              <a:t>(à partir de 9,95€)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Conception de menus suivant les recommandations GEMRCN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Prise en compte de la saisonnalité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Large secteur de livraison</a:t>
            </a:r>
            <a:endParaRPr lang="fr-FR" dirty="0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165335" cy="1180086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838654" cy="69212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Unité de production culinaire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9552" y="5551976"/>
            <a:ext cx="468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expérience de plus de 10 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Des normes HACCP et un agrément DDCSPP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 atelier légumerie</a:t>
            </a:r>
            <a:endParaRPr lang="fr-FR" i="1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293725034"/>
              </p:ext>
            </p:extLst>
          </p:nvPr>
        </p:nvGraphicFramePr>
        <p:xfrm>
          <a:off x="281230" y="4118586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re 1"/>
          <p:cNvSpPr txBox="1">
            <a:spLocks/>
          </p:cNvSpPr>
          <p:nvPr/>
        </p:nvSpPr>
        <p:spPr>
          <a:xfrm>
            <a:off x="0" y="6525953"/>
            <a:ext cx="4104456" cy="3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dirty="0" smtClean="0">
                <a:solidFill>
                  <a:srgbClr val="08095C"/>
                </a:solidFill>
              </a:rPr>
              <a:t>ESAT 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de repas pour votre collectivité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5917" y="515186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74225"/>
            <a:ext cx="3420000" cy="227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11976"/>
            <a:ext cx="3420000" cy="22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43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39552" y="22940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Confection de cocktails et buffets froids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Réalisation de plats (cassoulet, couscous, paëlla…) et planches à partager (fromages et charcuteries)</a:t>
            </a:r>
            <a:endParaRPr lang="fr-FR" sz="1600" i="1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Confection de plateaux repas</a:t>
            </a:r>
            <a:endParaRPr lang="fr-FR" dirty="0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165335" cy="1180086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838654" cy="69212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SERVICE TRAITEUR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9815" y="5337070"/>
            <a:ext cx="468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équipe de professionnels et de travailleurs handicapés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cuisine traditionnelle avec des produits frais et de qualité</a:t>
            </a:r>
            <a:endParaRPr lang="fr-FR" i="1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542158793"/>
              </p:ext>
            </p:extLst>
          </p:nvPr>
        </p:nvGraphicFramePr>
        <p:xfrm>
          <a:off x="281230" y="3909935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re 1"/>
          <p:cNvSpPr txBox="1">
            <a:spLocks/>
          </p:cNvSpPr>
          <p:nvPr/>
        </p:nvSpPr>
        <p:spPr>
          <a:xfrm>
            <a:off x="0" y="6525953"/>
            <a:ext cx="4104456" cy="3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dirty="0" smtClean="0">
                <a:solidFill>
                  <a:srgbClr val="08095C"/>
                </a:solidFill>
              </a:rPr>
              <a:t>ESAT 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Un mariage ? Une réception ? Pour tout évènement festif ou professionnel, pensez à M’Cuisine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6180" y="493696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40" y="2074225"/>
            <a:ext cx="3415548" cy="22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88" y="4429200"/>
            <a:ext cx="3420000" cy="228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5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39552" y="22940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4 formules de repas : </a:t>
            </a:r>
            <a:r>
              <a:rPr lang="fr-FR" i="1" dirty="0" smtClean="0"/>
              <a:t>Journalier, Terroir, Océan &amp; Prestige </a:t>
            </a:r>
            <a:r>
              <a:rPr lang="fr-FR" sz="1600" i="1" dirty="0" smtClean="0"/>
              <a:t>(à partir de 9,95€)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Une préparation traditionnelle</a:t>
            </a:r>
            <a:endParaRPr lang="fr-FR" sz="1600" i="1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Livraison de plateaux repas et de planches à partager (charcuteries et fromages)</a:t>
            </a:r>
            <a:endParaRPr lang="fr-FR" dirty="0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165335" cy="1180086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838654" cy="69212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Plateaux repas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9815" y="5554050"/>
            <a:ext cx="468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Des produits frais, de qualité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équipe disponible et à votre écoute</a:t>
            </a: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970282809"/>
              </p:ext>
            </p:extLst>
          </p:nvPr>
        </p:nvGraphicFramePr>
        <p:xfrm>
          <a:off x="281230" y="3943850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re 1"/>
          <p:cNvSpPr txBox="1">
            <a:spLocks/>
          </p:cNvSpPr>
          <p:nvPr/>
        </p:nvSpPr>
        <p:spPr>
          <a:xfrm>
            <a:off x="0" y="6525953"/>
            <a:ext cx="4104456" cy="3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dirty="0" smtClean="0">
                <a:solidFill>
                  <a:srgbClr val="08095C"/>
                </a:solidFill>
              </a:rPr>
              <a:t>ESAT 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Envie que vos repas riment avec facilité et qualité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M’Cuisine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6180" y="51539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5400000">
            <a:off x="8223199" y="5920490"/>
            <a:ext cx="162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Dans un rayon de 20km</a:t>
            </a:r>
            <a:endParaRPr lang="fr-FR" sz="1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95" y="4445891"/>
            <a:ext cx="3420000" cy="2265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0" y="2072067"/>
            <a:ext cx="3420000" cy="22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3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50106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Qu’est-ce que L’obligation d’emploi de personnes en situation d’handicap ?</a:t>
            </a:r>
            <a:endParaRPr lang="fr-FR" sz="28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353012"/>
            <a:ext cx="8496944" cy="639762"/>
          </a:xfrm>
        </p:spPr>
        <p:txBody>
          <a:bodyPr>
            <a:noAutofit/>
          </a:bodyPr>
          <a:lstStyle/>
          <a:p>
            <a:pPr algn="ctr"/>
            <a:r>
              <a:rPr lang="fr-FR" sz="1600" dirty="0" smtClean="0">
                <a:latin typeface="Segoe Script" panose="020B0504020000000003" pitchFamily="34" charset="0"/>
              </a:rPr>
              <a:t>Définition de la loi du 11 février 2005</a:t>
            </a:r>
          </a:p>
          <a:p>
            <a:pPr algn="ctr"/>
            <a:r>
              <a:rPr lang="fr-FR" sz="1600" dirty="0" smtClean="0">
                <a:latin typeface="Segoe Script" panose="020B0504020000000003" pitchFamily="34" charset="0"/>
              </a:rPr>
              <a:t>concernant l’obligation d’emploi de personne en situation d’handicap</a:t>
            </a:r>
            <a:endParaRPr lang="fr-FR" sz="1600" dirty="0">
              <a:latin typeface="Segoe Script" panose="020B05040200000000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69850"/>
            <a:ext cx="1522556" cy="1224135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3928" y="2204864"/>
            <a:ext cx="4896544" cy="206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200" dirty="0"/>
              <a:t>Tout employeur du secteur privé et tout établissement public à caractère industriel et commercial occupant au moins 20 salariés, </a:t>
            </a:r>
            <a:r>
              <a:rPr lang="fr-FR" sz="2200" b="1" dirty="0"/>
              <a:t>doit </a:t>
            </a:r>
            <a:r>
              <a:rPr lang="fr-FR" sz="2200" b="1" dirty="0" smtClean="0"/>
              <a:t>employer </a:t>
            </a:r>
            <a:r>
              <a:rPr lang="fr-FR" sz="2200" dirty="0" smtClean="0">
                <a:solidFill>
                  <a:srgbClr val="667DFF"/>
                </a:solidFill>
              </a:rPr>
              <a:t>des personnes en situation d’handicap</a:t>
            </a:r>
            <a:r>
              <a:rPr lang="fr-FR" sz="2200" dirty="0" smtClean="0"/>
              <a:t> </a:t>
            </a:r>
            <a:r>
              <a:rPr lang="fr-FR" sz="2200" dirty="0"/>
              <a:t>dans une proportion de </a:t>
            </a:r>
            <a:r>
              <a:rPr lang="fr-FR" sz="2200" b="1" dirty="0"/>
              <a:t>6 % de son effectif </a:t>
            </a:r>
            <a:r>
              <a:rPr lang="fr-FR" sz="2200" dirty="0"/>
              <a:t>salarié.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7" y="2276872"/>
            <a:ext cx="3248579" cy="2019949"/>
          </a:xfrm>
          <a:prstGeom prst="rect">
            <a:avLst/>
          </a:prstGeom>
        </p:spPr>
      </p:pic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4725144"/>
            <a:ext cx="7641232" cy="21328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 smtClean="0"/>
              <a:t>Toutefois, l’employeur </a:t>
            </a:r>
            <a:r>
              <a:rPr lang="fr-FR" dirty="0"/>
              <a:t>peut </a:t>
            </a:r>
            <a:r>
              <a:rPr lang="fr-FR" b="1" dirty="0"/>
              <a:t>s’acquitter </a:t>
            </a:r>
            <a:r>
              <a:rPr lang="fr-FR" b="1" dirty="0" smtClean="0"/>
              <a:t>à hauteur de 50% </a:t>
            </a:r>
            <a:r>
              <a:rPr lang="fr-FR" dirty="0"/>
              <a:t>de son </a:t>
            </a:r>
            <a:r>
              <a:rPr lang="fr-FR" dirty="0">
                <a:solidFill>
                  <a:srgbClr val="667DFF"/>
                </a:solidFill>
              </a:rPr>
              <a:t>obligation d’emploi des travailleurs handicapés </a:t>
            </a:r>
            <a:r>
              <a:rPr lang="fr-FR" dirty="0"/>
              <a:t>en passant des </a:t>
            </a:r>
            <a:r>
              <a:rPr lang="fr-FR" b="1" dirty="0"/>
              <a:t>contrats de fournitures</a:t>
            </a:r>
            <a:r>
              <a:rPr lang="fr-FR" dirty="0"/>
              <a:t>, de sous-traitance ou de prestations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de </a:t>
            </a:r>
            <a:r>
              <a:rPr lang="fr-FR" dirty="0"/>
              <a:t>services </a:t>
            </a:r>
            <a:r>
              <a:rPr lang="fr-FR" dirty="0" smtClean="0"/>
              <a:t>à un ESAT (Etablissement et Service d’Aide </a:t>
            </a:r>
          </a:p>
          <a:p>
            <a:pPr marL="0" indent="0" algn="just">
              <a:buNone/>
            </a:pPr>
            <a:r>
              <a:rPr lang="fr-FR" dirty="0" smtClean="0"/>
              <a:t>par le Travail).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9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sz="34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Calcul de La contribution</a:t>
            </a:r>
            <a:br>
              <a:rPr lang="fr-FR" sz="3400" dirty="0" smtClean="0">
                <a:solidFill>
                  <a:srgbClr val="08095C"/>
                </a:solidFill>
                <a:latin typeface="Uchiyama" panose="04030905060B07020204" pitchFamily="82" charset="0"/>
              </a:rPr>
            </a:br>
            <a:r>
              <a:rPr lang="fr-FR" sz="34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Illustration</a:t>
            </a:r>
            <a:endParaRPr lang="fr-FR" sz="34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25" y="1268760"/>
            <a:ext cx="2031350" cy="209569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9712" y="3573016"/>
            <a:ext cx="6768752" cy="1584176"/>
          </a:xfrm>
        </p:spPr>
        <p:txBody>
          <a:bodyPr>
            <a:normAutofit fontScale="70000" lnSpcReduction="20000"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r-FR" dirty="0" smtClean="0"/>
              <a:t>400</a:t>
            </a:r>
            <a:r>
              <a:rPr lang="fr-FR" b="0" dirty="0" smtClean="0"/>
              <a:t> </a:t>
            </a:r>
            <a:r>
              <a:rPr lang="fr-FR" b="0" dirty="0"/>
              <a:t>(fois le SMIC horaire) pour les employeurs privés et publics </a:t>
            </a:r>
            <a:r>
              <a:rPr lang="fr-FR" b="0" dirty="0" smtClean="0"/>
              <a:t>ayant </a:t>
            </a:r>
            <a:r>
              <a:rPr lang="fr-FR" b="0" dirty="0"/>
              <a:t>un effectif rémunéré compris entre 20 et 199 salariés </a:t>
            </a:r>
            <a:r>
              <a:rPr lang="fr-FR" b="0" dirty="0" smtClean="0"/>
              <a:t>soit </a:t>
            </a:r>
            <a:r>
              <a:rPr lang="fr-FR" dirty="0" smtClean="0">
                <a:solidFill>
                  <a:srgbClr val="FF0000"/>
                </a:solidFill>
              </a:rPr>
              <a:t>3904€</a:t>
            </a:r>
            <a:endParaRPr lang="fr-FR" dirty="0">
              <a:solidFill>
                <a:srgbClr val="FF000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r-FR" dirty="0"/>
              <a:t>500</a:t>
            </a:r>
            <a:r>
              <a:rPr lang="fr-FR" b="0" dirty="0"/>
              <a:t> pour les employeurs </a:t>
            </a:r>
            <a:r>
              <a:rPr lang="fr-FR" b="0" dirty="0" smtClean="0"/>
              <a:t>privés et publics </a:t>
            </a:r>
            <a:r>
              <a:rPr lang="fr-FR" b="0" dirty="0"/>
              <a:t>ayant un effectif rémunéré compris entre 200 et 749 salariés </a:t>
            </a:r>
            <a:r>
              <a:rPr lang="fr-FR" b="0" dirty="0" smtClean="0"/>
              <a:t>soit </a:t>
            </a:r>
            <a:r>
              <a:rPr lang="fr-FR" dirty="0" smtClean="0">
                <a:solidFill>
                  <a:srgbClr val="FF0000"/>
                </a:solidFill>
              </a:rPr>
              <a:t>4880€</a:t>
            </a:r>
            <a:endParaRPr lang="fr-FR" dirty="0">
              <a:solidFill>
                <a:srgbClr val="FF000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r-FR" dirty="0"/>
              <a:t>600</a:t>
            </a:r>
            <a:r>
              <a:rPr lang="fr-FR" b="0" dirty="0"/>
              <a:t> pour les employeurs privés et publics</a:t>
            </a:r>
            <a:r>
              <a:rPr lang="fr-FR" b="0" dirty="0" smtClean="0"/>
              <a:t> </a:t>
            </a:r>
            <a:r>
              <a:rPr lang="fr-FR" b="0" dirty="0"/>
              <a:t>ayant un effectif rémunéré égal ou supérieur à 750 </a:t>
            </a:r>
            <a:r>
              <a:rPr lang="fr-FR" b="0" dirty="0" smtClean="0"/>
              <a:t>salariés soit </a:t>
            </a:r>
            <a:r>
              <a:rPr lang="fr-FR" dirty="0" smtClean="0">
                <a:solidFill>
                  <a:srgbClr val="FF0000"/>
                </a:solidFill>
              </a:rPr>
              <a:t>5856€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584176" cy="1584176"/>
          </a:xfrm>
          <a:prstGeom prst="rect">
            <a:avLst/>
          </a:prstGeom>
        </p:spPr>
      </p:pic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1979712" y="5229200"/>
            <a:ext cx="6768752" cy="1512168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fr-FR" u="sng" dirty="0" smtClean="0"/>
              <a:t>Exemple : </a:t>
            </a:r>
          </a:p>
          <a:p>
            <a:pPr algn="ctr" fontAlgn="base"/>
            <a:r>
              <a:rPr lang="fr-FR" dirty="0" smtClean="0"/>
              <a:t>Une entreprise de 100 salariés </a:t>
            </a:r>
          </a:p>
          <a:p>
            <a:pPr algn="ctr" fontAlgn="base"/>
            <a:r>
              <a:rPr lang="fr-FR" dirty="0" smtClean="0"/>
              <a:t>qui n’emploie pas de personne en situation d’handicap </a:t>
            </a:r>
          </a:p>
          <a:p>
            <a:pPr algn="ctr" fontAlgn="base"/>
            <a:r>
              <a:rPr lang="fr-FR" dirty="0" smtClean="0">
                <a:solidFill>
                  <a:srgbClr val="FF0000"/>
                </a:solidFill>
              </a:rPr>
              <a:t>devra s’acquitter de </a:t>
            </a:r>
            <a:r>
              <a:rPr lang="fr-FR" dirty="0" smtClean="0"/>
              <a:t>6 unités (100 x 6%) soit:</a:t>
            </a:r>
          </a:p>
          <a:p>
            <a:pPr algn="ctr"/>
            <a:r>
              <a:rPr lang="fr-FR" u="sng" dirty="0"/>
              <a:t>6</a:t>
            </a:r>
            <a:r>
              <a:rPr lang="fr-FR" u="sng" dirty="0" smtClean="0"/>
              <a:t> x 3904 (montant unitaire) = </a:t>
            </a:r>
            <a:r>
              <a:rPr lang="fr-FR" u="sng" dirty="0" smtClean="0">
                <a:solidFill>
                  <a:srgbClr val="FF0000"/>
                </a:solidFill>
              </a:rPr>
              <a:t>23 424€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364887"/>
            <a:ext cx="6408712" cy="1776081"/>
          </a:xfrm>
        </p:spPr>
        <p:txBody>
          <a:bodyPr>
            <a:noAutofit/>
          </a:bodyPr>
          <a:lstStyle/>
          <a:p>
            <a:pPr algn="just" fontAlgn="base"/>
            <a:r>
              <a:rPr lang="fr-FR" sz="1800" b="0" dirty="0" smtClean="0"/>
              <a:t>Ce </a:t>
            </a:r>
            <a:r>
              <a:rPr lang="fr-FR" sz="1800" b="0" dirty="0"/>
              <a:t>calcul est le résultat du </a:t>
            </a:r>
            <a:r>
              <a:rPr lang="fr-FR" sz="1800" b="0" dirty="0">
                <a:solidFill>
                  <a:srgbClr val="667DFF"/>
                </a:solidFill>
              </a:rPr>
              <a:t>nombre d’unités manquantes après déduction des unités </a:t>
            </a:r>
            <a:r>
              <a:rPr lang="fr-FR" sz="1800" b="0" dirty="0" smtClean="0">
                <a:solidFill>
                  <a:srgbClr val="667DFF"/>
                </a:solidFill>
              </a:rPr>
              <a:t>déductibles</a:t>
            </a:r>
            <a:r>
              <a:rPr lang="fr-FR" sz="1800" b="0" dirty="0" smtClean="0"/>
              <a:t>, </a:t>
            </a:r>
            <a:r>
              <a:rPr lang="fr-FR" sz="1800" b="0" dirty="0"/>
              <a:t>multiplié par le SMIC horaire, et par un montant unitaire, en fonction de l’effectif de l’employeur, selon la formule suivante :</a:t>
            </a:r>
          </a:p>
          <a:p>
            <a:pPr algn="just" fontAlgn="base"/>
            <a:r>
              <a:rPr lang="fr-FR" sz="1800" i="1" dirty="0">
                <a:solidFill>
                  <a:srgbClr val="FF0000"/>
                </a:solidFill>
              </a:rPr>
              <a:t>Contribution = nombre d’unités manquantes x SMIC horaire au 31 décembre </a:t>
            </a:r>
            <a:r>
              <a:rPr lang="fr-FR" sz="1800" i="1" dirty="0" smtClean="0">
                <a:solidFill>
                  <a:srgbClr val="FF0000"/>
                </a:solidFill>
              </a:rPr>
              <a:t>2017 </a:t>
            </a:r>
            <a:r>
              <a:rPr lang="fr-FR" sz="1800" i="1" dirty="0">
                <a:solidFill>
                  <a:srgbClr val="FF0000"/>
                </a:solidFill>
              </a:rPr>
              <a:t>x montant unitaire</a:t>
            </a:r>
            <a:r>
              <a:rPr lang="fr-FR" sz="1800" i="1" dirty="0" smtClean="0">
                <a:solidFill>
                  <a:srgbClr val="FF0000"/>
                </a:solidFill>
              </a:rPr>
              <a:t>.</a:t>
            </a:r>
            <a:endParaRPr lang="fr-FR" sz="1800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852" y="3270455"/>
            <a:ext cx="3162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r-FR" b="1" u="sng" dirty="0"/>
              <a:t>Ce montant unitaire est égal à :</a:t>
            </a:r>
          </a:p>
        </p:txBody>
      </p:sp>
    </p:spTree>
    <p:extLst>
      <p:ext uri="{BB962C8B-B14F-4D97-AF65-F5344CB8AC3E}">
        <p14:creationId xmlns:p14="http://schemas.microsoft.com/office/powerpoint/2010/main" val="35215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La Déduction Des unités bénéficiaires</a:t>
            </a:r>
            <a:b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</a:br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Illustration</a:t>
            </a:r>
            <a:endParaRPr lang="fr-FR" sz="32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05772"/>
            <a:ext cx="2520280" cy="826843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7125" y="2204864"/>
            <a:ext cx="4248472" cy="798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400" i="1" dirty="0" smtClean="0">
                <a:solidFill>
                  <a:srgbClr val="FF0000"/>
                </a:solidFill>
              </a:rPr>
              <a:t>Prix </a:t>
            </a:r>
            <a:r>
              <a:rPr lang="fr-FR" sz="1400" i="1" dirty="0">
                <a:solidFill>
                  <a:srgbClr val="FF0000"/>
                </a:solidFill>
              </a:rPr>
              <a:t>HT du </a:t>
            </a:r>
            <a:r>
              <a:rPr lang="fr-FR" sz="1400" i="1" dirty="0" smtClean="0">
                <a:solidFill>
                  <a:srgbClr val="FF0000"/>
                </a:solidFill>
              </a:rPr>
              <a:t>contrat facturé </a:t>
            </a:r>
            <a:r>
              <a:rPr lang="fr-FR" sz="1400" i="1" dirty="0">
                <a:solidFill>
                  <a:srgbClr val="FF0000"/>
                </a:solidFill>
              </a:rPr>
              <a:t>– [coût des matières premières, produits, matériaux, consommations et des frais de vente] / (2 000 x taux horaire du Smic</a:t>
            </a:r>
            <a:r>
              <a:rPr lang="fr-FR" sz="1400" i="1" dirty="0" smtClean="0">
                <a:solidFill>
                  <a:srgbClr val="FF0000"/>
                </a:solidFill>
              </a:rPr>
              <a:t>)</a:t>
            </a:r>
            <a:endParaRPr lang="fr-FR" sz="1400" i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9703"/>
            <a:ext cx="2008037" cy="1242911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3065932"/>
            <a:ext cx="4392488" cy="17153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400" b="1" u="sng" dirty="0" smtClean="0"/>
              <a:t>Exemple :</a:t>
            </a:r>
            <a:r>
              <a:rPr lang="fr-FR" sz="1400" b="1" dirty="0" smtClean="0"/>
              <a:t> </a:t>
            </a:r>
            <a:r>
              <a:rPr lang="fr-FR" sz="1400" dirty="0" smtClean="0"/>
              <a:t>Une  collectivité qui compte 100 agents et   qui n’emploie pas de personnes en situation d’handicap conclut un contrat de 50 000€  </a:t>
            </a:r>
            <a:r>
              <a:rPr lang="fr-FR" sz="1400" dirty="0"/>
              <a:t>HT avec un ESAT . </a:t>
            </a:r>
            <a:endParaRPr lang="fr-FR" sz="1400" dirty="0" smtClean="0"/>
          </a:p>
          <a:p>
            <a:pPr marL="0" indent="0" algn="just">
              <a:buNone/>
            </a:pPr>
            <a:r>
              <a:rPr lang="fr-FR" sz="1400" dirty="0" smtClean="0"/>
              <a:t>Dans l’exemple  du contrat signé avec un ESAT, la collectivité pourra déduire de ses unités dues : </a:t>
            </a:r>
            <a:endParaRPr lang="fr-FR" sz="1400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142463" y="1386733"/>
            <a:ext cx="4392488" cy="42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100" b="1" dirty="0" smtClean="0">
                <a:solidFill>
                  <a:srgbClr val="667DFF"/>
                </a:solidFill>
                <a:latin typeface="Segoe Script" panose="020B0504020000000003" pitchFamily="34" charset="0"/>
              </a:rPr>
              <a:t>Secteur privé: l’AGEFIPH</a:t>
            </a:r>
            <a:endParaRPr lang="fr-FR" sz="2100" b="1" dirty="0">
              <a:solidFill>
                <a:srgbClr val="667DFF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679504" y="1386733"/>
            <a:ext cx="4356992" cy="42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100" b="1" dirty="0" smtClean="0">
                <a:solidFill>
                  <a:srgbClr val="667DFF"/>
                </a:solidFill>
                <a:latin typeface="Segoe Script" panose="020B0504020000000003" pitchFamily="34" charset="0"/>
              </a:rPr>
              <a:t>Secteur public : FIPHP</a:t>
            </a:r>
            <a:endParaRPr lang="fr-FR" sz="2100" b="1" dirty="0">
              <a:solidFill>
                <a:srgbClr val="667DFF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154249" y="1826498"/>
            <a:ext cx="8865652" cy="363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Font typeface="Courier New" panose="02070309020205020404" pitchFamily="49" charset="0"/>
              <a:buChar char="o"/>
            </a:pPr>
            <a:r>
              <a:rPr lang="fr-FR" sz="1380" b="1" dirty="0" smtClean="0"/>
              <a:t>Pour chacun des contrats de sous-traitance, de fournitures, de prestations de services, </a:t>
            </a:r>
            <a:r>
              <a:rPr lang="fr-FR" sz="1380" dirty="0" smtClean="0"/>
              <a:t>appliquez la formule suivante : </a:t>
            </a:r>
            <a:endParaRPr lang="fr-FR" sz="138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49" y="4443482"/>
            <a:ext cx="1462289" cy="1462289"/>
          </a:xfrm>
          <a:prstGeom prst="rect">
            <a:avLst/>
          </a:prstGeom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202685" y="4300956"/>
            <a:ext cx="4153291" cy="164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b="1" u="sng" dirty="0" smtClean="0"/>
              <a:t>Exemple :</a:t>
            </a:r>
            <a:r>
              <a:rPr lang="fr-FR" sz="1300" b="1" dirty="0" smtClean="0"/>
              <a:t> </a:t>
            </a:r>
            <a:r>
              <a:rPr lang="fr-FR" sz="1300" dirty="0" smtClean="0"/>
              <a:t>Une entreprise de 100 salariés qui n’emploie pas de  personnes en situation d’handicap conclut un contrat de 50 000€  HT </a:t>
            </a:r>
            <a:r>
              <a:rPr lang="fr-FR" sz="1300" dirty="0"/>
              <a:t>avec un </a:t>
            </a:r>
            <a:r>
              <a:rPr lang="fr-FR" sz="1300" dirty="0" smtClean="0"/>
              <a:t>ESAT. </a:t>
            </a:r>
          </a:p>
          <a:p>
            <a:pPr marL="0" indent="0">
              <a:buNone/>
            </a:pPr>
            <a:r>
              <a:rPr lang="fr-FR" sz="1300" dirty="0" smtClean="0"/>
              <a:t>Elle pourra déduire de ses unités dues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300" b="1" dirty="0" smtClean="0"/>
              <a:t>50 000€ HT / (2000 x 9.76) = </a:t>
            </a:r>
            <a:r>
              <a:rPr lang="fr-FR" sz="1300" b="1" dirty="0" smtClean="0">
                <a:solidFill>
                  <a:srgbClr val="667DFF"/>
                </a:solidFill>
              </a:rPr>
              <a:t>2.56 unités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300" dirty="0" smtClean="0"/>
              <a:t>Soit  une </a:t>
            </a:r>
            <a:r>
              <a:rPr lang="fr-FR" sz="1300" dirty="0" smtClean="0">
                <a:solidFill>
                  <a:srgbClr val="FF0000"/>
                </a:solidFill>
              </a:rPr>
              <a:t>économie</a:t>
            </a:r>
            <a:r>
              <a:rPr lang="fr-FR" sz="1300" dirty="0" smtClean="0"/>
              <a:t> sur sa contribution de:</a:t>
            </a:r>
            <a:endParaRPr lang="fr-FR" sz="13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fr-FR" sz="1300" dirty="0" smtClean="0"/>
              <a:t> 2.56 unités  X  3904 (400  x le smic) =  </a:t>
            </a:r>
            <a:r>
              <a:rPr lang="fr-FR" sz="1300" b="1" dirty="0" smtClean="0">
                <a:solidFill>
                  <a:srgbClr val="FF0000"/>
                </a:solidFill>
              </a:rPr>
              <a:t>9 994.24€ HT</a:t>
            </a: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4627413" y="2204864"/>
            <a:ext cx="4392488" cy="86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500" i="1" dirty="0" smtClean="0">
                <a:solidFill>
                  <a:srgbClr val="FF0000"/>
                </a:solidFill>
              </a:rPr>
              <a:t>Prix HT du contrat  / 17169,12 ( traitement brut annuel minimum d'un agent à temps complet au 31 décembre 2016)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202685" y="3522546"/>
            <a:ext cx="424847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i="1" dirty="0" smtClean="0">
                <a:solidFill>
                  <a:srgbClr val="FF0000"/>
                </a:solidFill>
              </a:rPr>
              <a:t>Prix HT du contrat – [coût des matières premières, produits, matériaux, consommations et des frais de vente] / (1 600 x taux horaire du Smic)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111158"/>
            <a:ext cx="937469" cy="625716"/>
          </a:xfrm>
          <a:prstGeom prst="rect">
            <a:avLst/>
          </a:prstGeom>
        </p:spPr>
      </p:pic>
      <p:sp>
        <p:nvSpPr>
          <p:cNvPr id="13" name="Espace réservé du contenu 3"/>
          <p:cNvSpPr txBox="1">
            <a:spLocks/>
          </p:cNvSpPr>
          <p:nvPr/>
        </p:nvSpPr>
        <p:spPr>
          <a:xfrm>
            <a:off x="154249" y="2971415"/>
            <a:ext cx="4368916" cy="59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1400" b="1" dirty="0" smtClean="0"/>
              <a:t>Pour chacun des contrats portants sur la mise à disposition, </a:t>
            </a:r>
            <a:r>
              <a:rPr lang="fr-FR" sz="1400" dirty="0" smtClean="0"/>
              <a:t>appliquez la formule suivante :</a:t>
            </a:r>
            <a:endParaRPr lang="fr-FR" sz="1400" dirty="0"/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>
          <a:xfrm>
            <a:off x="3491880" y="6161044"/>
            <a:ext cx="3438128" cy="5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b="1" i="1" u="sng" dirty="0" smtClean="0"/>
              <a:t>Attention :</a:t>
            </a:r>
            <a:r>
              <a:rPr lang="fr-FR" sz="1500" b="1" i="1" dirty="0" smtClean="0"/>
              <a:t> dans les exemples cités </a:t>
            </a:r>
            <a:r>
              <a:rPr lang="fr-FR" sz="1500" b="1" i="1" dirty="0"/>
              <a:t>ci-dessus, on peut </a:t>
            </a:r>
            <a:r>
              <a:rPr lang="fr-FR" sz="1500" b="1" i="1" dirty="0" smtClean="0"/>
              <a:t>déduire au maximum 3 unités de ses obligations,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500" b="1" i="1" dirty="0" smtClean="0"/>
              <a:t>sur les 6 unités redevables  (100 x 6% /2).</a:t>
            </a:r>
          </a:p>
        </p:txBody>
      </p:sp>
      <p:sp>
        <p:nvSpPr>
          <p:cNvPr id="17" name="Espace réservé du contenu 5"/>
          <p:cNvSpPr txBox="1">
            <a:spLocks/>
          </p:cNvSpPr>
          <p:nvPr/>
        </p:nvSpPr>
        <p:spPr>
          <a:xfrm>
            <a:off x="5437038" y="4386643"/>
            <a:ext cx="3634953" cy="1274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1500" b="1" dirty="0" smtClean="0"/>
              <a:t>50 000€  / 17169.12 = </a:t>
            </a:r>
            <a:r>
              <a:rPr lang="fr-FR" sz="1500" b="1" dirty="0" smtClean="0">
                <a:solidFill>
                  <a:srgbClr val="667DFF"/>
                </a:solidFill>
              </a:rPr>
              <a:t>2.91 unités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500" dirty="0" smtClean="0"/>
              <a:t>Soit  une </a:t>
            </a:r>
            <a:r>
              <a:rPr lang="fr-FR" sz="1500" dirty="0" smtClean="0">
                <a:solidFill>
                  <a:srgbClr val="FF0000"/>
                </a:solidFill>
              </a:rPr>
              <a:t>économie</a:t>
            </a:r>
            <a:r>
              <a:rPr lang="fr-FR" sz="1500" dirty="0" smtClean="0"/>
              <a:t> sur sa contribution de :</a:t>
            </a:r>
            <a:endParaRPr lang="fr-FR" sz="15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fr-FR" sz="1500" dirty="0" smtClean="0"/>
              <a:t> 2.91 unités  X  3904 (400  x le smic) =  </a:t>
            </a:r>
          </a:p>
          <a:p>
            <a:pPr marL="0" indent="0">
              <a:buNone/>
            </a:pPr>
            <a:r>
              <a:rPr lang="fr-FR" sz="1500" b="1" dirty="0" smtClean="0">
                <a:solidFill>
                  <a:srgbClr val="FF0000"/>
                </a:solidFill>
              </a:rPr>
              <a:t>11 146.54€ HT</a:t>
            </a:r>
          </a:p>
        </p:txBody>
      </p:sp>
    </p:spTree>
    <p:extLst>
      <p:ext uri="{BB962C8B-B14F-4D97-AF65-F5344CB8AC3E}">
        <p14:creationId xmlns:p14="http://schemas.microsoft.com/office/powerpoint/2010/main" val="29774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186" y="548680"/>
            <a:ext cx="3888432" cy="86409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Uchiyama" panose="04030905060B07020204" pitchFamily="82" charset="0"/>
              </a:rPr>
              <a:t>CONTACT</a:t>
            </a:r>
            <a:endParaRPr lang="fr-FR" b="1" dirty="0">
              <a:solidFill>
                <a:srgbClr val="002060"/>
              </a:solidFill>
              <a:latin typeface="Uchiyama" panose="04030905060B07020204" pitchFamily="8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90" y="5107497"/>
            <a:ext cx="1516628" cy="15358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1560" y="2474749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8095C"/>
                </a:solidFill>
              </a:rPr>
              <a:t>Thomas CLOAREC</a:t>
            </a:r>
          </a:p>
          <a:p>
            <a:pPr algn="ctr"/>
            <a:r>
              <a:rPr lang="fr-FR" sz="2800" i="1" dirty="0" smtClean="0">
                <a:solidFill>
                  <a:srgbClr val="08095C"/>
                </a:solidFill>
              </a:rPr>
              <a:t>Directeur Adjoint</a:t>
            </a:r>
          </a:p>
          <a:p>
            <a:pPr algn="ctr"/>
            <a:r>
              <a:rPr lang="fr-FR" sz="2800" dirty="0" smtClean="0">
                <a:solidFill>
                  <a:srgbClr val="08095C"/>
                </a:solidFill>
              </a:rPr>
              <a:t>06.15.05.86.46</a:t>
            </a:r>
          </a:p>
          <a:p>
            <a:endParaRPr lang="fr-FR" sz="3200" dirty="0">
              <a:solidFill>
                <a:srgbClr val="08095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5297572"/>
            <a:ext cx="266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ESAT Montclairjoie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42,  rue René Cassin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47110 Ste </a:t>
            </a:r>
            <a:r>
              <a:rPr lang="fr-FR" dirty="0" err="1" smtClean="0">
                <a:solidFill>
                  <a:srgbClr val="002060"/>
                </a:solidFill>
              </a:rPr>
              <a:t>Livrade</a:t>
            </a:r>
            <a:r>
              <a:rPr lang="fr-FR" dirty="0" smtClean="0">
                <a:solidFill>
                  <a:srgbClr val="002060"/>
                </a:solidFill>
              </a:rPr>
              <a:t> sur Lot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05.53.01.42.42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516090" y="332656"/>
            <a:ext cx="0" cy="6310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75" y="1874337"/>
            <a:ext cx="1497736" cy="1188421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860032" y="548680"/>
            <a:ext cx="38884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2060"/>
                </a:solidFill>
                <a:latin typeface="Uchiyama" panose="04030905060B07020204" pitchFamily="82" charset="0"/>
              </a:rPr>
              <a:t>Partenaires</a:t>
            </a:r>
            <a:endParaRPr lang="fr-FR" b="1" dirty="0">
              <a:solidFill>
                <a:srgbClr val="002060"/>
              </a:solidFill>
              <a:latin typeface="Uchiyama" panose="04030905060B07020204" pitchFamily="8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71" y="1639510"/>
            <a:ext cx="1811995" cy="6686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23" y="5492345"/>
            <a:ext cx="1711241" cy="11307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10402"/>
            <a:ext cx="1873685" cy="12799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83" y="3620130"/>
            <a:ext cx="2434789" cy="5965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46" y="5512573"/>
            <a:ext cx="1627019" cy="11511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71" y="2468548"/>
            <a:ext cx="1905000" cy="533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7" y="4421039"/>
            <a:ext cx="1811955" cy="876533"/>
          </a:xfrm>
          <a:prstGeom prst="rect">
            <a:avLst/>
          </a:prstGeom>
        </p:spPr>
      </p:pic>
      <p:sp>
        <p:nvSpPr>
          <p:cNvPr id="18" name="Cadre 17"/>
          <p:cNvSpPr/>
          <p:nvPr/>
        </p:nvSpPr>
        <p:spPr>
          <a:xfrm>
            <a:off x="209181" y="1880539"/>
            <a:ext cx="4105098" cy="2772597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24" y="4521914"/>
            <a:ext cx="2083433" cy="7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6130"/>
          </a:xfrm>
        </p:spPr>
        <p:txBody>
          <a:bodyPr/>
          <a:lstStyle/>
          <a:p>
            <a:r>
              <a:rPr lang="fr-FR" dirty="0" smtClean="0">
                <a:solidFill>
                  <a:srgbClr val="08095C"/>
                </a:solidFill>
                <a:latin typeface="Uchiyama" panose="04030905060B07020204" pitchFamily="82" charset="0"/>
              </a:rPr>
              <a:t>Définition d’Un ESAT</a:t>
            </a:r>
            <a:endParaRPr lang="fr-FR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580112" y="3787805"/>
            <a:ext cx="3240360" cy="29247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Une équipe pluridisciplinaire spécialisée les </a:t>
            </a:r>
            <a:r>
              <a:rPr lang="fr-FR" dirty="0" smtClean="0"/>
              <a:t>accompagne, </a:t>
            </a:r>
            <a:r>
              <a:rPr lang="fr-FR" dirty="0"/>
              <a:t>tant au niveau </a:t>
            </a:r>
            <a:r>
              <a:rPr lang="fr-FR" dirty="0" smtClean="0"/>
              <a:t>social, psychologique qu'à celui de la production.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412776"/>
            <a:ext cx="3240360" cy="29247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Les </a:t>
            </a:r>
            <a:r>
              <a:rPr lang="fr-FR" b="1" dirty="0"/>
              <a:t>E</a:t>
            </a:r>
            <a:r>
              <a:rPr lang="fr-FR" dirty="0"/>
              <a:t>tablissements et </a:t>
            </a:r>
            <a:r>
              <a:rPr lang="fr-FR" b="1" dirty="0"/>
              <a:t>S</a:t>
            </a:r>
            <a:r>
              <a:rPr lang="fr-FR" dirty="0"/>
              <a:t>ervices d'</a:t>
            </a:r>
            <a:r>
              <a:rPr lang="fr-FR" b="1" dirty="0"/>
              <a:t>A</a:t>
            </a:r>
            <a:r>
              <a:rPr lang="fr-FR" dirty="0"/>
              <a:t>ide par le </a:t>
            </a:r>
            <a:r>
              <a:rPr lang="fr-FR" b="1" dirty="0"/>
              <a:t>T</a:t>
            </a:r>
            <a:r>
              <a:rPr lang="fr-FR" dirty="0"/>
              <a:t>ravail (ESAT) sont des </a:t>
            </a:r>
            <a:r>
              <a:rPr lang="fr-FR" b="1" dirty="0"/>
              <a:t>structures de travail adaptées</a:t>
            </a:r>
            <a:r>
              <a:rPr lang="fr-FR" dirty="0"/>
              <a:t> qui ont pour mission d'accueillir des personnes en situation d'</a:t>
            </a:r>
            <a:r>
              <a:rPr lang="fr-FR" b="1" dirty="0"/>
              <a:t>handicap</a:t>
            </a:r>
            <a:r>
              <a:rPr lang="fr-FR" dirty="0"/>
              <a:t> ne pouvant momentanément ou durablement mener une vie professionnelle </a:t>
            </a:r>
            <a:r>
              <a:rPr lang="fr-FR" dirty="0" smtClean="0"/>
              <a:t>ordinaire.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707904" y="1412776"/>
            <a:ext cx="5112568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Ils ont pour finalité </a:t>
            </a:r>
            <a:r>
              <a:rPr lang="fr-FR" b="1" dirty="0"/>
              <a:t>l'autonomie et l'épanouissement</a:t>
            </a:r>
            <a:r>
              <a:rPr lang="fr-FR" dirty="0"/>
              <a:t> personnel et social des personnes accueillies. Ils visent aussi à assurer une rémunération permettant à ces personnes de préserver leur dignité en s'assumant </a:t>
            </a:r>
          </a:p>
          <a:p>
            <a:pPr algn="ctr"/>
            <a:r>
              <a:rPr lang="fr-FR" dirty="0"/>
              <a:t>par la réalisation de travaux </a:t>
            </a:r>
            <a:r>
              <a:rPr lang="fr-FR" dirty="0" smtClean="0"/>
              <a:t>utiles.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2861" y="4503105"/>
            <a:ext cx="5112568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>Ce dispositif est garant d'un accueil adapté pour les personnes en situation de handicap, et de la réalisation de prestations et de productions de </a:t>
            </a:r>
            <a:r>
              <a:rPr lang="fr-FR" b="1" dirty="0"/>
              <a:t>grande qualité </a:t>
            </a:r>
            <a:r>
              <a:rPr lang="fr-FR" dirty="0"/>
              <a:t>(conditionnement, cuisine, menuiserie...).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0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38499606"/>
              </p:ext>
            </p:extLst>
          </p:nvPr>
        </p:nvGraphicFramePr>
        <p:xfrm>
          <a:off x="1691680" y="260648"/>
          <a:ext cx="727280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51520" y="404664"/>
            <a:ext cx="2448272" cy="1656184"/>
          </a:xfrm>
          <a:prstGeom prst="wedgeRoundRectCallout">
            <a:avLst>
              <a:gd name="adj1" fmla="val 71933"/>
              <a:gd name="adj2" fmla="val -1289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</a:t>
            </a:r>
            <a:r>
              <a:rPr lang="fr-FR" sz="2400" b="1" dirty="0" smtClean="0"/>
              <a:t>missions</a:t>
            </a:r>
            <a:r>
              <a:rPr lang="fr-FR" sz="2400" dirty="0" smtClean="0"/>
              <a:t> des ESAT sont les suivantes :</a:t>
            </a:r>
            <a:endParaRPr lang="fr-FR" sz="2400" dirty="0"/>
          </a:p>
        </p:txBody>
      </p:sp>
      <p:sp>
        <p:nvSpPr>
          <p:cNvPr id="10" name="Flèche angle droit à deux pointes 9"/>
          <p:cNvSpPr/>
          <p:nvPr/>
        </p:nvSpPr>
        <p:spPr>
          <a:xfrm rot="16200000">
            <a:off x="2526956" y="3508192"/>
            <a:ext cx="1944216" cy="21458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/>
          <p:cNvSpPr/>
          <p:nvPr/>
        </p:nvSpPr>
        <p:spPr>
          <a:xfrm flipH="1">
            <a:off x="3171690" y="3465004"/>
            <a:ext cx="2952328" cy="1224136"/>
          </a:xfrm>
          <a:prstGeom prst="parallelogram">
            <a:avLst>
              <a:gd name="adj" fmla="val 226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mener à bien ses missions, l’ESAT dispose de :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366157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Moyens humains</a:t>
            </a:r>
            <a:endParaRPr lang="fr-FR" sz="24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99792" y="580526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Moyens techniques</a:t>
            </a:r>
            <a:endParaRPr lang="fr-FR" sz="24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sp>
        <p:nvSpPr>
          <p:cNvPr id="4" name="Flèche à angle droit 3"/>
          <p:cNvSpPr/>
          <p:nvPr/>
        </p:nvSpPr>
        <p:spPr>
          <a:xfrm flipH="1" flipV="1">
            <a:off x="971600" y="6182637"/>
            <a:ext cx="1800200" cy="6869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43608" y="4689141"/>
            <a:ext cx="180020" cy="198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23628" y="584408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Page suivante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603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00" y="296344"/>
            <a:ext cx="4464496" cy="778098"/>
          </a:xfrm>
        </p:spPr>
        <p:txBody>
          <a:bodyPr>
            <a:normAutofit/>
          </a:bodyPr>
          <a:lstStyle/>
          <a:p>
            <a:r>
              <a:rPr lang="fr-FR" sz="2900" dirty="0" smtClean="0">
                <a:solidFill>
                  <a:srgbClr val="002060"/>
                </a:solidFill>
                <a:latin typeface="Uchiyama" panose="04030905060B07020204" pitchFamily="82" charset="0"/>
              </a:rPr>
              <a:t>LES MOYENS HUMAINS</a:t>
            </a:r>
            <a:endParaRPr lang="fr-FR" sz="2900" dirty="0">
              <a:solidFill>
                <a:srgbClr val="002060"/>
              </a:solidFill>
              <a:latin typeface="Uchiyama" panose="04030905060B07020204" pitchFamily="82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69533"/>
              </p:ext>
            </p:extLst>
          </p:nvPr>
        </p:nvGraphicFramePr>
        <p:xfrm>
          <a:off x="-108520" y="1422068"/>
          <a:ext cx="456368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11247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L’ESAT Montclairjoie dispose de : 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572000" y="188640"/>
            <a:ext cx="0" cy="6552728"/>
          </a:xfrm>
          <a:prstGeom prst="line">
            <a:avLst/>
          </a:prstGeom>
          <a:ln>
            <a:solidFill>
              <a:srgbClr val="08095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4572000" y="289349"/>
            <a:ext cx="451911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dirty="0" smtClean="0">
                <a:solidFill>
                  <a:srgbClr val="002060"/>
                </a:solidFill>
                <a:latin typeface="Uchiyama" panose="04030905060B07020204" pitchFamily="82" charset="0"/>
              </a:rPr>
              <a:t>LES MOYENS Techniques</a:t>
            </a:r>
            <a:endParaRPr lang="fr-FR" sz="2900" dirty="0">
              <a:solidFill>
                <a:srgbClr val="002060"/>
              </a:solidFill>
              <a:latin typeface="Uchiyama" panose="04030905060B07020204" pitchFamily="82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34355491"/>
              </p:ext>
            </p:extLst>
          </p:nvPr>
        </p:nvGraphicFramePr>
        <p:xfrm>
          <a:off x="4644008" y="1628800"/>
          <a:ext cx="4499992" cy="53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851337" y="112474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L’ESAT Montclairjoie possède 3 sites sur Ste </a:t>
            </a:r>
            <a:r>
              <a:rPr lang="fr-FR" dirty="0" err="1" smtClean="0"/>
              <a:t>Livrade</a:t>
            </a:r>
            <a:r>
              <a:rPr lang="fr-FR" dirty="0" smtClean="0"/>
              <a:t> sur Lot (47110) :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03365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1500 m2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36296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850 m2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55493" y="32803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500 m2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937946162"/>
              </p:ext>
            </p:extLst>
          </p:nvPr>
        </p:nvGraphicFramePr>
        <p:xfrm>
          <a:off x="220911" y="691921"/>
          <a:ext cx="809550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9" y="978345"/>
            <a:ext cx="650479" cy="6587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3" y="1958190"/>
            <a:ext cx="651600" cy="65984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9" y="2942017"/>
            <a:ext cx="651600" cy="6598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9" y="3885067"/>
            <a:ext cx="651600" cy="6598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1" y="5805264"/>
            <a:ext cx="651600" cy="65984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85910" y="2385912"/>
            <a:ext cx="504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N</a:t>
            </a:r>
          </a:p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D</a:t>
            </a:r>
          </a:p>
          <a:p>
            <a:pPr algn="ctr"/>
            <a:r>
              <a:rPr lang="fr-FR" sz="4000" b="1" dirty="0">
                <a:solidFill>
                  <a:srgbClr val="002060"/>
                </a:solidFill>
              </a:rPr>
              <a:t>P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3" y="4879580"/>
            <a:ext cx="651600" cy="6598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5911" y="68649"/>
            <a:ext cx="863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L’ESAT Montclairjoie fait partie de l’Association Notre Dame de Pitié (ANDP).</a:t>
            </a:r>
          </a:p>
          <a:p>
            <a:pPr algn="ctr"/>
            <a:r>
              <a:rPr lang="fr-FR" b="1" dirty="0" smtClean="0"/>
              <a:t>Cette association regroupe 7 établissements accueillant ou accompagnant</a:t>
            </a:r>
          </a:p>
          <a:p>
            <a:pPr algn="ctr"/>
            <a:r>
              <a:rPr lang="fr-FR" b="1" dirty="0" smtClean="0"/>
              <a:t>des personnes en situation de handicap mental : </a:t>
            </a:r>
            <a:endParaRPr lang="fr-FR" b="1" dirty="0"/>
          </a:p>
        </p:txBody>
      </p:sp>
      <p:sp>
        <p:nvSpPr>
          <p:cNvPr id="4" name="Étoile à 10 branches 3"/>
          <p:cNvSpPr/>
          <p:nvPr/>
        </p:nvSpPr>
        <p:spPr>
          <a:xfrm>
            <a:off x="8111239" y="978345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1980</a:t>
            </a:r>
            <a:endParaRPr lang="fr-FR" dirty="0"/>
          </a:p>
        </p:txBody>
      </p:sp>
      <p:sp>
        <p:nvSpPr>
          <p:cNvPr id="13" name="Étoile à 10 branches 12"/>
          <p:cNvSpPr/>
          <p:nvPr/>
        </p:nvSpPr>
        <p:spPr>
          <a:xfrm>
            <a:off x="8111239" y="1982705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1980</a:t>
            </a:r>
            <a:endParaRPr lang="fr-FR" dirty="0"/>
          </a:p>
        </p:txBody>
      </p:sp>
      <p:sp>
        <p:nvSpPr>
          <p:cNvPr id="18" name="Étoile à 10 branches 17"/>
          <p:cNvSpPr/>
          <p:nvPr/>
        </p:nvSpPr>
        <p:spPr>
          <a:xfrm>
            <a:off x="8111239" y="2959824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1992</a:t>
            </a:r>
            <a:endParaRPr lang="fr-FR" dirty="0"/>
          </a:p>
        </p:txBody>
      </p:sp>
      <p:sp>
        <p:nvSpPr>
          <p:cNvPr id="21" name="Étoile à 10 branches 20"/>
          <p:cNvSpPr/>
          <p:nvPr/>
        </p:nvSpPr>
        <p:spPr>
          <a:xfrm>
            <a:off x="8111239" y="3907980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1919</a:t>
            </a:r>
            <a:endParaRPr lang="fr-FR" dirty="0"/>
          </a:p>
        </p:txBody>
      </p:sp>
      <p:sp>
        <p:nvSpPr>
          <p:cNvPr id="22" name="Étoile à 10 branches 21"/>
          <p:cNvSpPr/>
          <p:nvPr/>
        </p:nvSpPr>
        <p:spPr>
          <a:xfrm>
            <a:off x="8111239" y="4869264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1909</a:t>
            </a:r>
            <a:endParaRPr lang="fr-FR" dirty="0"/>
          </a:p>
        </p:txBody>
      </p:sp>
      <p:sp>
        <p:nvSpPr>
          <p:cNvPr id="23" name="Étoile à 10 branches 22"/>
          <p:cNvSpPr/>
          <p:nvPr/>
        </p:nvSpPr>
        <p:spPr>
          <a:xfrm>
            <a:off x="8111239" y="5871934"/>
            <a:ext cx="900000" cy="900000"/>
          </a:xfrm>
          <a:prstGeom prst="star10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1999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111238" y="642159"/>
            <a:ext cx="1032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Création :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323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98202" cy="77809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Uchiyama" panose="04030905060B07020204" pitchFamily="82" charset="0"/>
              </a:rPr>
              <a:t>ESAT Montclairjoie</a:t>
            </a:r>
            <a:endParaRPr lang="fr-FR" sz="4000" dirty="0">
              <a:latin typeface="Uchiyama" panose="04030905060B07020204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8826" y="1052736"/>
            <a:ext cx="7773654" cy="50405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667DFF"/>
                </a:solidFill>
              </a:rPr>
              <a:t>Etablissement et Service d’Aide par le Travail (ESAT)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0" y="1988839"/>
            <a:ext cx="3315697" cy="2202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251520" y="1988840"/>
            <a:ext cx="512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Créé en 1980, l’ </a:t>
            </a:r>
            <a:r>
              <a:rPr lang="fr-FR" b="1" dirty="0" smtClean="0"/>
              <a:t>ESAT Montclairjoie </a:t>
            </a:r>
            <a:r>
              <a:rPr lang="fr-FR" dirty="0" smtClean="0"/>
              <a:t>accompagne par le travail 72 personnes en situation de handicap à travers 6</a:t>
            </a:r>
            <a:r>
              <a:rPr lang="fr-FR" b="1" dirty="0" smtClean="0"/>
              <a:t> activités professionnels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4" y="116632"/>
            <a:ext cx="1165335" cy="1180086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0" y="4321646"/>
            <a:ext cx="3277594" cy="2275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74163"/>
            <a:ext cx="4253126" cy="1934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361859" y="291217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menuiserie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Insertion professionnel</a:t>
            </a: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sous-traitance </a:t>
            </a:r>
            <a:r>
              <a:rPr lang="fr-FR" dirty="0"/>
              <a:t>conditionnement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sous-traitance agro-alimentaire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unité de production </a:t>
            </a:r>
            <a:r>
              <a:rPr lang="fr-FR" dirty="0" smtClean="0"/>
              <a:t>culinaire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Entretien d’espaces verts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65335" cy="1180086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6525953"/>
            <a:ext cx="4104456" cy="332047"/>
          </a:xfrm>
        </p:spPr>
        <p:txBody>
          <a:bodyPr>
            <a:noAutofit/>
          </a:bodyPr>
          <a:lstStyle/>
          <a:p>
            <a:pPr algn="l"/>
            <a:r>
              <a:rPr lang="fr-FR" sz="1200" b="1" dirty="0">
                <a:solidFill>
                  <a:srgbClr val="08095C"/>
                </a:solidFill>
              </a:rPr>
              <a:t>ESAT </a:t>
            </a:r>
            <a:r>
              <a:rPr lang="fr-FR" sz="1200" b="1" dirty="0" smtClean="0">
                <a:solidFill>
                  <a:srgbClr val="08095C"/>
                </a:solidFill>
              </a:rPr>
              <a:t>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1230" y="500914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1014" y="5409257"/>
            <a:ext cx="468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expérience de plus de 25 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 équipement professionnel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équipe dynamique et professionnelle</a:t>
            </a:r>
            <a:endParaRPr lang="fr-FR" i="1" dirty="0"/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043608" y="260648"/>
            <a:ext cx="7928144" cy="669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Menuiserie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587857159"/>
              </p:ext>
            </p:extLst>
          </p:nvPr>
        </p:nvGraphicFramePr>
        <p:xfrm>
          <a:off x="304940" y="3861048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d’un savoir-faire de qualité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9552" y="22940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Une fabrication adaptée sur devis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vente d’objets d’emballage et de décoration en bois (paniers, claies…)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restauration de palettes (hors palettes standard)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45" y="1897001"/>
            <a:ext cx="3420000" cy="2271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1" y="4317285"/>
            <a:ext cx="3420000" cy="247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9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65335" cy="1180086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839724" cy="669751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Insertion professionnel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8886" r="10626" b="5996"/>
          <a:stretch/>
        </p:blipFill>
        <p:spPr>
          <a:xfrm>
            <a:off x="5456564" y="1844823"/>
            <a:ext cx="3420000" cy="2403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2" y="4365104"/>
            <a:ext cx="3420000" cy="2305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ZoneTexte 20"/>
          <p:cNvSpPr txBox="1"/>
          <p:nvPr/>
        </p:nvSpPr>
        <p:spPr>
          <a:xfrm>
            <a:off x="539552" y="5416783"/>
            <a:ext cx="468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Adaptabilité et souplesse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équipe mobile et autonome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Réactivité et disponibilité</a:t>
            </a:r>
            <a:endParaRPr lang="fr-FR" i="1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30351397"/>
              </p:ext>
            </p:extLst>
          </p:nvPr>
        </p:nvGraphicFramePr>
        <p:xfrm>
          <a:off x="323528" y="3863063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6525953"/>
            <a:ext cx="4104456" cy="3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dirty="0" smtClean="0">
                <a:solidFill>
                  <a:srgbClr val="08095C"/>
                </a:solidFill>
              </a:rPr>
              <a:t>ESAT 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de renforcer l’équipe de votre entreprise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1230" y="500914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9552" y="22940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Entretien et nettoyage de locaux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Renfort sur les unités de production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Intervention chez les particuliers, collectivités et entreprises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façon ponctuelle ou régulière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2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65335" cy="1180086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43608" y="260648"/>
            <a:ext cx="7849812" cy="692122"/>
          </a:xfrm>
        </p:spPr>
        <p:txBody>
          <a:bodyPr>
            <a:noAutofit/>
          </a:bodyPr>
          <a:lstStyle/>
          <a:p>
            <a:pPr algn="ctr"/>
            <a:r>
              <a:rPr lang="fr-FR" sz="3400" dirty="0" smtClean="0">
                <a:solidFill>
                  <a:srgbClr val="08095C"/>
                </a:solidFill>
                <a:latin typeface="Uchiyama" panose="04030905060B07020204" pitchFamily="82" charset="0"/>
              </a:rPr>
              <a:t>Sous-traitance Conditionnement </a:t>
            </a:r>
            <a:endParaRPr lang="fr-FR" sz="3400" dirty="0">
              <a:solidFill>
                <a:srgbClr val="08095C"/>
              </a:solidFill>
              <a:latin typeface="Uchiyama" panose="04030905060B07020204" pitchFamily="8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9369"/>
            <a:ext cx="3420000" cy="2221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ZoneTexte 15"/>
          <p:cNvSpPr txBox="1"/>
          <p:nvPr/>
        </p:nvSpPr>
        <p:spPr>
          <a:xfrm>
            <a:off x="529815" y="5301208"/>
            <a:ext cx="468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Une expérience de plus de 30 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Des équipements adaptés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/>
              <a:t>Des contrats sur-mesure et adaptables</a:t>
            </a:r>
            <a:endParaRPr lang="fr-FR" i="1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17850245"/>
              </p:ext>
            </p:extLst>
          </p:nvPr>
        </p:nvGraphicFramePr>
        <p:xfrm>
          <a:off x="312476" y="3700617"/>
          <a:ext cx="4903430" cy="100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0" y="6525953"/>
            <a:ext cx="4104456" cy="3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 dirty="0" smtClean="0">
                <a:solidFill>
                  <a:srgbClr val="08095C"/>
                </a:solidFill>
              </a:rPr>
              <a:t>ESAT Montclairjoie, www.esat-montclairjoie.fr</a:t>
            </a:r>
            <a:endParaRPr lang="fr-FR" sz="1200" b="1" dirty="0">
              <a:solidFill>
                <a:srgbClr val="08095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112474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Vous avez besoin d’externaliser des activités ?</a:t>
            </a:r>
          </a:p>
          <a:p>
            <a:pPr algn="ctr"/>
            <a:r>
              <a:rPr lang="fr-FR" sz="1600" b="1" dirty="0" smtClean="0">
                <a:latin typeface="Segoe Script" panose="020B0504020000000003" pitchFamily="34" charset="0"/>
              </a:rPr>
              <a:t>Pensez à l’ESAT Montclairjoie !</a:t>
            </a:r>
            <a:endParaRPr lang="fr-FR" sz="1600" b="1" dirty="0">
              <a:latin typeface="Segoe Script" panose="020B05040200000000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5593" y="48090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ATOUTS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1230" y="187417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667DFF"/>
                </a:solidFill>
                <a:latin typeface="Uchiyama" panose="04030905060B07020204" pitchFamily="82" charset="0"/>
              </a:rPr>
              <a:t>NOS PRESTATIONS : </a:t>
            </a:r>
            <a:endParaRPr lang="fr-FR" sz="2000" u="sng" dirty="0">
              <a:solidFill>
                <a:srgbClr val="667DFF"/>
              </a:solidFill>
              <a:latin typeface="Uchiyama" panose="04030905060B07020204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9552" y="234888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Conditionnement et déconditionnement de tous types de produits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Emballage, pesée, étiquetage et mailing…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Mise sous film rétractable (fardeleuse)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26744"/>
            <a:ext cx="3420000" cy="2275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4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5289</TotalTime>
  <Words>1511</Words>
  <Application>Microsoft Office PowerPoint</Application>
  <PresentationFormat>Affichage à l'écran (4:3)</PresentationFormat>
  <Paragraphs>233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Segoe Script</vt:lpstr>
      <vt:lpstr>Uchiyama</vt:lpstr>
      <vt:lpstr>Wingdings</vt:lpstr>
      <vt:lpstr>Thème Office</vt:lpstr>
      <vt:lpstr>Etablissement et Service d’Aide par le Travail (ESAT) Montclairjoie</vt:lpstr>
      <vt:lpstr>Définition d’Un ESAT</vt:lpstr>
      <vt:lpstr>Présentation PowerPoint</vt:lpstr>
      <vt:lpstr>LES MOYENS HUMAINS</vt:lpstr>
      <vt:lpstr>Présentation PowerPoint</vt:lpstr>
      <vt:lpstr>ESAT Montclairjoie</vt:lpstr>
      <vt:lpstr>ESAT Montclairjoie, www.esat-montclairjoie.fr</vt:lpstr>
      <vt:lpstr>Présentation PowerPoint</vt:lpstr>
      <vt:lpstr>Présentation PowerPoint</vt:lpstr>
      <vt:lpstr>ESAT Montclairjoie, www.esat-montclairjoie.fr</vt:lpstr>
      <vt:lpstr>ESAT Montclairjoie, www.esat-montclairjoie.fr</vt:lpstr>
      <vt:lpstr>Présentation PowerPoint</vt:lpstr>
      <vt:lpstr>Présentation PowerPoint</vt:lpstr>
      <vt:lpstr>Présentation PowerPoint</vt:lpstr>
      <vt:lpstr>Qu’est-ce que L’obligation d’emploi de personnes en situation d’handicap ?</vt:lpstr>
      <vt:lpstr>Calcul de La contribution Illustration</vt:lpstr>
      <vt:lpstr>La Déduction Des unités bénéficiaires Illustration</vt:lpstr>
      <vt:lpstr>CONTACT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Notre Dame de Pitié (ANDP)</dc:title>
  <dc:creator>Emilie GENESTE</dc:creator>
  <cp:lastModifiedBy>Marc Devecchi</cp:lastModifiedBy>
  <cp:revision>312</cp:revision>
  <cp:lastPrinted>2015-10-23T12:37:33Z</cp:lastPrinted>
  <dcterms:created xsi:type="dcterms:W3CDTF">2014-10-03T07:13:53Z</dcterms:created>
  <dcterms:modified xsi:type="dcterms:W3CDTF">2018-07-26T07:18:44Z</dcterms:modified>
</cp:coreProperties>
</file>